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Tahoma"/>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18" roundtripDataSignature="AMtx7miPtXXdCLH8j7KwzQw6D/RtRSwG0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AEF357A-DB51-4C41-8F37-41982AFEED4D}">
  <a:tblStyle styleId="{7AEF357A-DB51-4C41-8F37-41982AFEED4D}"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a:tcStyle>
        <a:fill>
          <a:solidFill>
            <a:srgbClr val="CFD7E7"/>
          </a:solidFill>
        </a:fill>
      </a:tcStyle>
    </a:band1H>
    <a:band2H>
      <a:tcTxStyle/>
    </a:band2H>
    <a:band1V>
      <a:tcTxStyle/>
      <a:tcStyle>
        <a:fill>
          <a:solidFill>
            <a:srgbClr val="CFD7E7"/>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Tahoma-bold.fntdata"/><Relationship Id="rId16" Type="http://schemas.openxmlformats.org/officeDocument/2006/relationships/font" Target="fonts/Tahoma-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18"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gif>
</file>

<file path=ppt/media/image19.gif>
</file>

<file path=ppt/media/image2.png>
</file>

<file path=ppt/media/image3.png>
</file>

<file path=ppt/media/image4.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1:notes"/>
          <p:cNvSpPr txBox="1"/>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
        <p:nvSpPr>
          <p:cNvPr id="98" name="Google Shape;9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9" name="Google Shape;99;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800">
                <a:latin typeface="Arial"/>
                <a:ea typeface="Arial"/>
                <a:cs typeface="Arial"/>
                <a:sym typeface="Arial"/>
              </a:rPr>
              <a:t>In addition to what you have seen today GenePattern has many other </a:t>
            </a:r>
            <a:r>
              <a:rPr lang="en-US" sz="1800">
                <a:latin typeface="Arial"/>
                <a:ea typeface="Arial"/>
                <a:cs typeface="Arial"/>
                <a:sym typeface="Arial"/>
              </a:rPr>
              <a:t>analysis</a:t>
            </a:r>
            <a:r>
              <a:rPr lang="en-US" sz="1800">
                <a:latin typeface="Arial"/>
                <a:ea typeface="Arial"/>
                <a:cs typeface="Arial"/>
                <a:sym typeface="Arial"/>
              </a:rPr>
              <a:t> in several domains such as flow cytometry, network analysis, sequence variation and proteomics.  Also, not shown here, we have just started adding spatial transcriptomics modules based on the python spatialGE package. </a:t>
            </a:r>
            <a:endParaRPr sz="1800">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2:notes"/>
          <p:cNvSpPr txBox="1"/>
          <p:nvPr>
            <p:ph idx="1" type="body"/>
          </p:nvPr>
        </p:nvSpPr>
        <p:spPr>
          <a:xfrm>
            <a:off x="653040" y="4002120"/>
            <a:ext cx="5551560" cy="431028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Clr>
                <a:srgbClr val="000000"/>
              </a:buClr>
              <a:buSzPts val="1600"/>
              <a:buFont typeface="Arial"/>
              <a:buNone/>
            </a:pPr>
            <a:r>
              <a:rPr b="0" i="0" lang="en-US" sz="1600" u="none" cap="none" strike="noStrike">
                <a:solidFill>
                  <a:srgbClr val="000000"/>
                </a:solidFill>
                <a:latin typeface="Arial"/>
                <a:ea typeface="Arial"/>
                <a:cs typeface="Arial"/>
                <a:sym typeface="Arial"/>
              </a:rPr>
              <a:t>Earlier we walked through browsing the list of available public notebooks.</a:t>
            </a:r>
            <a:endParaRPr/>
          </a:p>
          <a:p>
            <a:pPr indent="0" lvl="0" marL="0" marR="0" rtl="0" algn="l">
              <a:spcBef>
                <a:spcPts val="0"/>
              </a:spcBef>
              <a:spcAft>
                <a:spcPts val="0"/>
              </a:spcAft>
              <a:buClr>
                <a:srgbClr val="000000"/>
              </a:buClr>
              <a:buSzPts val="1600"/>
              <a:buFont typeface="Arial"/>
              <a:buNone/>
            </a:pPr>
            <a:r>
              <a:rPr b="0" i="0" lang="en-US" sz="1600" u="none" cap="none" strike="noStrike">
                <a:solidFill>
                  <a:srgbClr val="000000"/>
                </a:solidFill>
                <a:latin typeface="Arial"/>
                <a:ea typeface="Arial"/>
                <a:cs typeface="Arial"/>
                <a:sym typeface="Arial"/>
              </a:rPr>
              <a:t>.</a:t>
            </a:r>
            <a:endParaRPr/>
          </a:p>
          <a:p>
            <a:pPr indent="0" lvl="0" marL="0" marR="0" rtl="0" algn="l">
              <a:spcBef>
                <a:spcPts val="0"/>
              </a:spcBef>
              <a:spcAft>
                <a:spcPts val="0"/>
              </a:spcAft>
              <a:buClr>
                <a:srgbClr val="000000"/>
              </a:buClr>
              <a:buSzPts val="1600"/>
              <a:buFont typeface="Arial"/>
              <a:buNone/>
            </a:pPr>
            <a:r>
              <a:rPr b="0" i="0" lang="en-US" sz="1600" u="none" cap="none" strike="noStrike">
                <a:solidFill>
                  <a:srgbClr val="000000"/>
                </a:solidFill>
                <a:latin typeface="Arial"/>
                <a:ea typeface="Arial"/>
                <a:cs typeface="Arial"/>
                <a:sym typeface="Arial"/>
              </a:rPr>
              <a:t>The notebooks in this list were contributed by some combination of the GenePattern team and the GenePattern Notebook community.</a:t>
            </a:r>
            <a:endParaRPr/>
          </a:p>
          <a:p>
            <a:pPr indent="0" lvl="0" marL="0" marR="0" rtl="0" algn="l">
              <a:spcBef>
                <a:spcPts val="0"/>
              </a:spcBef>
              <a:spcAft>
                <a:spcPts val="0"/>
              </a:spcAft>
              <a:buClr>
                <a:srgbClr val="000000"/>
              </a:buClr>
              <a:buSzPts val="1600"/>
              <a:buFont typeface="Arial"/>
              <a:buNone/>
            </a:pPr>
            <a:r>
              <a:rPr b="0" i="0" lang="en-US" sz="1600" u="none" cap="none" strike="noStrike">
                <a:solidFill>
                  <a:srgbClr val="000000"/>
                </a:solidFill>
                <a:latin typeface="Arial"/>
                <a:ea typeface="Arial"/>
                <a:cs typeface="Arial"/>
                <a:sym typeface="Arial"/>
              </a:rPr>
              <a:t>.</a:t>
            </a:r>
            <a:endParaRPr/>
          </a:p>
          <a:p>
            <a:pPr indent="0" lvl="0" marL="0" marR="0" rtl="0" algn="l">
              <a:spcBef>
                <a:spcPts val="0"/>
              </a:spcBef>
              <a:spcAft>
                <a:spcPts val="0"/>
              </a:spcAft>
              <a:buClr>
                <a:srgbClr val="000000"/>
              </a:buClr>
              <a:buSzPts val="1600"/>
              <a:buFont typeface="Arial"/>
              <a:buNone/>
            </a:pPr>
            <a:r>
              <a:rPr b="0" i="0" lang="en-US" sz="1600" u="none" cap="none" strike="noStrike">
                <a:solidFill>
                  <a:srgbClr val="000000"/>
                </a:solidFill>
                <a:latin typeface="Arial"/>
                <a:ea typeface="Arial"/>
                <a:cs typeface="Arial"/>
                <a:sym typeface="Arial"/>
              </a:rPr>
              <a:t>In fact, anyone can share their own public notebooks in this way. This is a good way to share your research with others. It can be used to accompany a paper or other publication.</a:t>
            </a:r>
            <a:endParaRPr/>
          </a:p>
        </p:txBody>
      </p:sp>
      <p:sp>
        <p:nvSpPr>
          <p:cNvPr id="112" name="Google Shape;11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0" name="Google Shape;120;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A number of single cell software tools provide analysis workflows in which users examine intermediate results at each step as part of an interactive process.</a:t>
            </a:r>
            <a:endParaRPr/>
          </a:p>
          <a:p>
            <a:pPr indent="0" lvl="0" marL="0" rtl="0" algn="l">
              <a:spcBef>
                <a:spcPts val="0"/>
              </a:spcBef>
              <a:spcAft>
                <a:spcPts val="0"/>
              </a:spcAft>
              <a:buNone/>
            </a:pPr>
            <a:r>
              <a:rPr lang="en-US"/>
              <a:t>The developers of the Seurat toolkit in the Raul Satija lab authored a tutorial walking users through downloading, preprocessing, clustering, and performing differential expression on a data set of peripheral blood mononuclear cells. </a:t>
            </a:r>
            <a:endParaRPr/>
          </a:p>
          <a:p>
            <a:pPr indent="0" lvl="0" marL="0" rtl="0" algn="l">
              <a:spcBef>
                <a:spcPts val="0"/>
              </a:spcBef>
              <a:spcAft>
                <a:spcPts val="0"/>
              </a:spcAft>
              <a:buNone/>
            </a:pPr>
            <a:r>
              <a:rPr lang="en-US"/>
              <a:t>We adapted this tutorial to the GenePattern Notebook Environment.</a:t>
            </a:r>
            <a:endParaRPr/>
          </a:p>
          <a:p>
            <a:pPr indent="0" lvl="0" marL="0" rtl="0" algn="l">
              <a:spcBef>
                <a:spcPts val="0"/>
              </a:spcBef>
              <a:spcAft>
                <a:spcPts val="0"/>
              </a:spcAft>
              <a:buNone/>
            </a:pPr>
            <a:r>
              <a:rPr lang="en-US"/>
              <a:t>Here, you can see an example of a module that can load many the single cell file types, removing the need for users to configure their analyses for different formats.</a:t>
            </a:r>
            <a:endParaRPr/>
          </a:p>
          <a:p>
            <a:pPr indent="0" lvl="0" marL="0" rtl="0" algn="l">
              <a:spcBef>
                <a:spcPts val="0"/>
              </a:spcBef>
              <a:spcAft>
                <a:spcPts val="0"/>
              </a:spcAft>
              <a:buNone/>
            </a:pPr>
            <a:r>
              <a:rPr lang="en-US"/>
              <a:t>This particular cell loads the single cell data in any of these formats and displays a visual representation of various common quality control metrics used for filtering single cell data.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1" name="Google Shape;121;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 name="Google Shape;130;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We have also implemented a pseudotime method called STREAM from the lab of Luca Pinello, using GenePattern modules and notebooks. Pseudotime analyses use techniques such as dimensionality reduction and applications of graph theory to identify these processes in the data and order the cells along a pseudotime trajectory.</a:t>
            </a:r>
            <a:endParaRPr/>
          </a:p>
          <a:p>
            <a:pPr indent="0" lvl="0" marL="0" rtl="0" algn="l">
              <a:spcBef>
                <a:spcPts val="0"/>
              </a:spcBef>
              <a:spcAft>
                <a:spcPts val="0"/>
              </a:spcAft>
              <a:buNone/>
            </a:pPr>
            <a:r>
              <a:rPr lang="en-US"/>
              <a:t>As a note, in this ordering, the distance between one cell and another does not indicate a difference in terms of real units of time. It only indicates which cell comes after another in the sequence of a specific biological process. STREAM uses a method called Modified Locally Linear Embedding to build pseudotime trajectories.</a:t>
            </a:r>
            <a:endParaRPr/>
          </a:p>
          <a:p>
            <a:pPr indent="0" lvl="0" marL="0" rtl="0" algn="l">
              <a:spcBef>
                <a:spcPts val="0"/>
              </a:spcBef>
              <a:spcAft>
                <a:spcPts val="0"/>
              </a:spcAft>
              <a:buNone/>
            </a:pPr>
            <a:r>
              <a:rPr lang="en-US"/>
              <a:t>On the left, you can see an example of STREAM's intuitive pseodotime representations, which the authors call Subway plots. In these plots, you can see both the different branches of the trajectory as well as the density of cells along the trajectory. The video on the right shows how the image files generated by one of the STREAM modules can be downloaded and displayed in the notebook using just a couple of clicks.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31" name="Google Shape;131;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9" name="Google Shape;139;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As the volume of publicly available single cell data has increased in recent years, many researchers are focused on similar topics, such as immune cell and tumor interactions. There is growing interest in being able to harmonize or align different datasets that were collected in different labs or slightly different experimental conditions, but that still in theory describe similar biology or are expected to contain similar populations of cells.</a:t>
            </a:r>
            <a:endParaRPr/>
          </a:p>
          <a:p>
            <a:pPr indent="0" lvl="0" marL="0" rtl="0" algn="l">
              <a:spcBef>
                <a:spcPts val="0"/>
              </a:spcBef>
              <a:spcAft>
                <a:spcPts val="0"/>
              </a:spcAft>
              <a:buNone/>
            </a:pPr>
            <a:r>
              <a:rPr lang="en-US"/>
              <a:t>CONOS, from the lab of Peter Kharchenko, is one such algorithm that uses a clustering and graph-based approach to link populations of similar cells from different experiments. We will soon make available a notebook that encompasses this workflow, utilizing GenePattern modules to performe the heavy lifting in the cloud while enabling users to interact with the results and configure and generate plots in real time.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0" name="Google Shape;140;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6:notes"/>
          <p:cNvSpPr txBox="1"/>
          <p:nvPr>
            <p:ph idx="1" type="body"/>
          </p:nvPr>
        </p:nvSpPr>
        <p:spPr>
          <a:xfrm>
            <a:off x="653040" y="4002120"/>
            <a:ext cx="5551560" cy="4395960"/>
          </a:xfrm>
          <a:prstGeom prst="rect">
            <a:avLst/>
          </a:prstGeom>
          <a:noFill/>
          <a:ln>
            <a:noFill/>
          </a:ln>
        </p:spPr>
        <p:txBody>
          <a:bodyPr anchorCtr="0" anchor="t" bIns="0" lIns="0" spcFirstLastPara="1" rIns="0" wrap="square" tIns="0">
            <a:noAutofit/>
          </a:bodyPr>
          <a:lstStyle/>
          <a:p>
            <a:pPr indent="-216000" lvl="0" marL="216000" marR="0" rtl="0" algn="l">
              <a:spcBef>
                <a:spcPts val="0"/>
              </a:spcBef>
              <a:spcAft>
                <a:spcPts val="0"/>
              </a:spcAft>
              <a:buClr>
                <a:srgbClr val="000000"/>
              </a:buClr>
              <a:buSzPts val="630"/>
              <a:buFont typeface="Noto Sans Symbols"/>
              <a:buChar char="●"/>
            </a:pPr>
            <a:r>
              <a:rPr b="0" i="0" lang="en-US" sz="1400" u="none" cap="none" strike="noStrike">
                <a:solidFill>
                  <a:srgbClr val="000000"/>
                </a:solidFill>
                <a:latin typeface="Arial"/>
                <a:ea typeface="Arial"/>
                <a:cs typeface="Arial"/>
                <a:sym typeface="Arial"/>
              </a:rPr>
              <a:t>Under the cover, all GenePattern cells use the GenePattern Library. This library allows a user to set analysis parameters, launch GenePattern jobs, retrieve the results and import the data in a way that can be used with other popular Python libraries.</a:t>
            </a:r>
            <a:endParaRPr/>
          </a:p>
          <a:p>
            <a:pPr indent="-216000" lvl="0" marL="216000" marR="0" rtl="0" algn="l">
              <a:spcBef>
                <a:spcPts val="0"/>
              </a:spcBef>
              <a:spcAft>
                <a:spcPts val="0"/>
              </a:spcAft>
              <a:buClr>
                <a:srgbClr val="000000"/>
              </a:buClr>
              <a:buSzPts val="630"/>
              <a:buFont typeface="Noto Sans Symbols"/>
              <a:buChar char="●"/>
            </a:pPr>
            <a:r>
              <a:rPr b="0" i="0" lang="en-US" sz="1400" u="none" cap="none" strike="noStrike">
                <a:solidFill>
                  <a:srgbClr val="000000"/>
                </a:solidFill>
                <a:latin typeface="Arial"/>
                <a:ea typeface="Arial"/>
                <a:cs typeface="Arial"/>
                <a:sym typeface="Arial"/>
              </a:rPr>
              <a:t>.</a:t>
            </a:r>
            <a:endParaRPr/>
          </a:p>
          <a:p>
            <a:pPr indent="-216000" lvl="0" marL="216000" marR="0" rtl="0" algn="l">
              <a:spcBef>
                <a:spcPts val="0"/>
              </a:spcBef>
              <a:spcAft>
                <a:spcPts val="0"/>
              </a:spcAft>
              <a:buClr>
                <a:srgbClr val="000000"/>
              </a:buClr>
              <a:buSzPts val="630"/>
              <a:buFont typeface="Noto Sans Symbols"/>
              <a:buChar char="●"/>
            </a:pPr>
            <a:r>
              <a:rPr b="0" i="0" lang="en-US" sz="1400" u="none" cap="none" strike="noStrike">
                <a:solidFill>
                  <a:srgbClr val="000000"/>
                </a:solidFill>
                <a:latin typeface="Arial"/>
                <a:ea typeface="Arial"/>
                <a:cs typeface="Arial"/>
                <a:sym typeface="Arial"/>
              </a:rPr>
              <a:t>For example, you can run an analysis in GenePattern, retrieve the results and then use that data with Python libraries such as matplotlib, scikit-learn or pandas.</a:t>
            </a:r>
            <a:endParaRPr/>
          </a:p>
          <a:p>
            <a:pPr indent="-216000" lvl="0" marL="216000" marR="0" rtl="0" algn="l">
              <a:spcBef>
                <a:spcPts val="0"/>
              </a:spcBef>
              <a:spcAft>
                <a:spcPts val="0"/>
              </a:spcAft>
              <a:buClr>
                <a:srgbClr val="000000"/>
              </a:buClr>
              <a:buSzPts val="630"/>
              <a:buFont typeface="Noto Sans Symbols"/>
              <a:buChar char="●"/>
            </a:pPr>
            <a:r>
              <a:rPr b="0" i="0" lang="en-US" sz="1400" u="none" cap="none" strike="noStrike">
                <a:solidFill>
                  <a:srgbClr val="000000"/>
                </a:solidFill>
                <a:latin typeface="Arial"/>
                <a:ea typeface="Arial"/>
                <a:cs typeface="Arial"/>
                <a:sym typeface="Arial"/>
              </a:rPr>
              <a:t>.</a:t>
            </a:r>
            <a:endParaRPr/>
          </a:p>
          <a:p>
            <a:pPr indent="-216000" lvl="0" marL="216000" marR="0" rtl="0" algn="l">
              <a:spcBef>
                <a:spcPts val="0"/>
              </a:spcBef>
              <a:spcAft>
                <a:spcPts val="0"/>
              </a:spcAft>
              <a:buClr>
                <a:srgbClr val="000000"/>
              </a:buClr>
              <a:buSzPts val="630"/>
              <a:buFont typeface="Noto Sans Symbols"/>
              <a:buChar char="●"/>
            </a:pPr>
            <a:r>
              <a:rPr b="0" i="0" lang="en-US" sz="1400" u="none" cap="none" strike="noStrike">
                <a:solidFill>
                  <a:srgbClr val="000000"/>
                </a:solidFill>
                <a:latin typeface="Arial"/>
                <a:ea typeface="Arial"/>
                <a:cs typeface="Arial"/>
                <a:sym typeface="Arial"/>
              </a:rPr>
              <a:t>That is, GenePattern doesn’t import any limitations on you. If you can write code, you can use the library to perform whatever analysis you want.</a:t>
            </a:r>
            <a:endParaRPr/>
          </a:p>
          <a:p>
            <a:pPr indent="-216000" lvl="0" marL="216000" marR="0" rtl="0" algn="l">
              <a:spcBef>
                <a:spcPts val="0"/>
              </a:spcBef>
              <a:spcAft>
                <a:spcPts val="0"/>
              </a:spcAft>
              <a:buClr>
                <a:srgbClr val="000000"/>
              </a:buClr>
              <a:buSzPts val="630"/>
              <a:buFont typeface="Noto Sans Symbols"/>
              <a:buChar char="●"/>
            </a:pPr>
            <a:r>
              <a:rPr b="0" i="0" lang="en-US" sz="1400" u="none" cap="none" strike="noStrike">
                <a:solidFill>
                  <a:srgbClr val="000000"/>
                </a:solidFill>
                <a:latin typeface="Arial"/>
                <a:ea typeface="Arial"/>
                <a:cs typeface="Arial"/>
                <a:sym typeface="Arial"/>
              </a:rPr>
              <a:t>.</a:t>
            </a:r>
            <a:endParaRPr/>
          </a:p>
          <a:p>
            <a:pPr indent="-216000" lvl="0" marL="216000" marR="0" rtl="0" algn="l">
              <a:spcBef>
                <a:spcPts val="0"/>
              </a:spcBef>
              <a:spcAft>
                <a:spcPts val="0"/>
              </a:spcAft>
              <a:buClr>
                <a:srgbClr val="000000"/>
              </a:buClr>
              <a:buSzPts val="630"/>
              <a:buFont typeface="Noto Sans Symbols"/>
              <a:buChar char="●"/>
            </a:pPr>
            <a:r>
              <a:rPr b="0" i="0" lang="en-US" sz="1400" u="none" cap="none" strike="noStrike">
                <a:solidFill>
                  <a:srgbClr val="000000"/>
                </a:solidFill>
                <a:latin typeface="Arial"/>
                <a:ea typeface="Arial"/>
                <a:cs typeface="Arial"/>
                <a:sym typeface="Arial"/>
              </a:rPr>
              <a:t>And here you can see a bit of example code up on the screen.</a:t>
            </a:r>
            <a:endParaRPr/>
          </a:p>
          <a:p>
            <a:pPr indent="-228600" lvl="0" marL="685800" marR="0" rtl="0" algn="l">
              <a:spcBef>
                <a:spcPts val="0"/>
              </a:spcBef>
              <a:spcAft>
                <a:spcPts val="0"/>
              </a:spcAft>
              <a:buClr>
                <a:srgbClr val="000000"/>
              </a:buClr>
              <a:buSzPts val="630"/>
              <a:buFont typeface="Noto Sans Symbols"/>
              <a:buChar char="●"/>
            </a:pPr>
            <a:r>
              <a:rPr b="0" i="0" lang="en-US" sz="1400" u="none" cap="none" strike="noStrike">
                <a:solidFill>
                  <a:srgbClr val="000000"/>
                </a:solidFill>
                <a:latin typeface="Arial"/>
                <a:ea typeface="Arial"/>
                <a:cs typeface="Arial"/>
                <a:sym typeface="Arial"/>
              </a:rPr>
              <a:t> </a:t>
            </a:r>
            <a:endParaRPr/>
          </a:p>
        </p:txBody>
      </p:sp>
      <p:sp>
        <p:nvSpPr>
          <p:cNvPr id="148" name="Google Shape;14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0" name="Google Shape;170;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71" name="Google Shape;171;p10:notes"/>
          <p:cNvSpPr txBox="1"/>
          <p:nvPr>
            <p:ph idx="1" type="body"/>
          </p:nvPr>
        </p:nvSpPr>
        <p:spPr>
          <a:xfrm>
            <a:off x="685800" y="4343400"/>
            <a:ext cx="5486400" cy="4114800"/>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4850" lIns="89700" spcFirstLastPara="1" rIns="89700" wrap="square" tIns="4485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12"/>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2"/>
          <p:cNvSpPr txBox="1"/>
          <p:nvPr>
            <p:ph idx="1" type="body"/>
          </p:nvPr>
        </p:nvSpPr>
        <p:spPr>
          <a:xfrm>
            <a:off x="457200" y="1200151"/>
            <a:ext cx="8229600" cy="3394472"/>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8" name="Google Shape;18;p12"/>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2"/>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2"/>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1"/>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1"/>
          <p:cNvSpPr txBox="1"/>
          <p:nvPr>
            <p:ph idx="1" type="body"/>
          </p:nvPr>
        </p:nvSpPr>
        <p:spPr>
          <a:xfrm rot="5400000">
            <a:off x="2874764" y="-1217413"/>
            <a:ext cx="3394472"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21"/>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1"/>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1"/>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2"/>
          <p:cNvSpPr txBox="1"/>
          <p:nvPr>
            <p:ph type="title"/>
          </p:nvPr>
        </p:nvSpPr>
        <p:spPr>
          <a:xfrm rot="5400000">
            <a:off x="5463778" y="1371601"/>
            <a:ext cx="4388644"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2"/>
          <p:cNvSpPr txBox="1"/>
          <p:nvPr>
            <p:ph idx="1" type="body"/>
          </p:nvPr>
        </p:nvSpPr>
        <p:spPr>
          <a:xfrm rot="5400000">
            <a:off x="1272778" y="-609599"/>
            <a:ext cx="4388644"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22"/>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2"/>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2"/>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0_Title and Content">
  <p:cSld name="130_Title and Content">
    <p:spTree>
      <p:nvGrpSpPr>
        <p:cNvPr id="84" name="Shape 84"/>
        <p:cNvGrpSpPr/>
        <p:nvPr/>
      </p:nvGrpSpPr>
      <p:grpSpPr>
        <a:xfrm>
          <a:off x="0" y="0"/>
          <a:ext cx="0" cy="0"/>
          <a:chOff x="0" y="0"/>
          <a:chExt cx="0" cy="0"/>
        </a:xfrm>
      </p:grpSpPr>
      <p:sp>
        <p:nvSpPr>
          <p:cNvPr id="85" name="Google Shape;85;p23"/>
          <p:cNvSpPr/>
          <p:nvPr/>
        </p:nvSpPr>
        <p:spPr>
          <a:xfrm>
            <a:off x="0" y="9829800"/>
            <a:ext cx="18288000" cy="457200"/>
          </a:xfrm>
          <a:prstGeom prst="rect">
            <a:avLst/>
          </a:prstGeom>
          <a:solidFill>
            <a:srgbClr val="DFDFB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25">
              <a:solidFill>
                <a:schemeClr val="dk1"/>
              </a:solidFill>
              <a:latin typeface="Tahoma"/>
              <a:ea typeface="Tahoma"/>
              <a:cs typeface="Tahoma"/>
              <a:sym typeface="Tahoma"/>
            </a:endParaRPr>
          </a:p>
        </p:txBody>
      </p:sp>
      <p:pic>
        <p:nvPicPr>
          <p:cNvPr descr="broadlogo" id="86" name="Google Shape;86;p23"/>
          <p:cNvPicPr preferRelativeResize="0"/>
          <p:nvPr/>
        </p:nvPicPr>
        <p:blipFill rotWithShape="1">
          <a:blip r:embed="rId2">
            <a:alphaModFix/>
          </a:blip>
          <a:srcRect b="0" l="0" r="0" t="0"/>
          <a:stretch/>
        </p:blipFill>
        <p:spPr>
          <a:xfrm>
            <a:off x="17860964" y="9944100"/>
            <a:ext cx="350837" cy="285750"/>
          </a:xfrm>
          <a:prstGeom prst="rect">
            <a:avLst/>
          </a:prstGeom>
          <a:noFill/>
          <a:ln>
            <a:noFill/>
          </a:ln>
        </p:spPr>
      </p:pic>
      <p:sp>
        <p:nvSpPr>
          <p:cNvPr id="87" name="Google Shape;87;p23"/>
          <p:cNvSpPr txBox="1"/>
          <p:nvPr/>
        </p:nvSpPr>
        <p:spPr>
          <a:xfrm>
            <a:off x="13784264" y="9954816"/>
            <a:ext cx="3051285" cy="2885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75">
                <a:solidFill>
                  <a:schemeClr val="dk1"/>
                </a:solidFill>
                <a:latin typeface="Tahoma"/>
                <a:ea typeface="Tahoma"/>
                <a:cs typeface="Tahoma"/>
                <a:sym typeface="Tahoma"/>
              </a:rPr>
              <a:t>The Broad Institute of MIT and Harvard</a:t>
            </a:r>
            <a:endParaRPr/>
          </a:p>
        </p:txBody>
      </p:sp>
      <p:sp>
        <p:nvSpPr>
          <p:cNvPr id="88" name="Google Shape;88;p23"/>
          <p:cNvSpPr/>
          <p:nvPr/>
        </p:nvSpPr>
        <p:spPr>
          <a:xfrm>
            <a:off x="152400" y="9944100"/>
            <a:ext cx="18288000" cy="457200"/>
          </a:xfrm>
          <a:prstGeom prst="rect">
            <a:avLst/>
          </a:prstGeom>
          <a:solidFill>
            <a:srgbClr val="DFDFB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25">
              <a:solidFill>
                <a:schemeClr val="dk1"/>
              </a:solidFill>
              <a:latin typeface="Tahoma"/>
              <a:ea typeface="Tahoma"/>
              <a:cs typeface="Tahoma"/>
              <a:sym typeface="Tahoma"/>
            </a:endParaRPr>
          </a:p>
        </p:txBody>
      </p:sp>
      <p:pic>
        <p:nvPicPr>
          <p:cNvPr descr="broadlogo" id="89" name="Google Shape;89;p23"/>
          <p:cNvPicPr preferRelativeResize="0"/>
          <p:nvPr/>
        </p:nvPicPr>
        <p:blipFill rotWithShape="1">
          <a:blip r:embed="rId2">
            <a:alphaModFix/>
          </a:blip>
          <a:srcRect b="0" l="0" r="0" t="0"/>
          <a:stretch/>
        </p:blipFill>
        <p:spPr>
          <a:xfrm>
            <a:off x="18013364" y="10058400"/>
            <a:ext cx="350837" cy="285750"/>
          </a:xfrm>
          <a:prstGeom prst="rect">
            <a:avLst/>
          </a:prstGeom>
          <a:noFill/>
          <a:ln>
            <a:noFill/>
          </a:ln>
        </p:spPr>
      </p:pic>
      <p:sp>
        <p:nvSpPr>
          <p:cNvPr id="90" name="Google Shape;90;p23"/>
          <p:cNvSpPr txBox="1"/>
          <p:nvPr/>
        </p:nvSpPr>
        <p:spPr>
          <a:xfrm>
            <a:off x="13936664" y="10069116"/>
            <a:ext cx="3051285" cy="2885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75">
                <a:solidFill>
                  <a:schemeClr val="dk1"/>
                </a:solidFill>
                <a:latin typeface="Tahoma"/>
                <a:ea typeface="Tahoma"/>
                <a:cs typeface="Tahoma"/>
                <a:sym typeface="Tahoma"/>
              </a:rPr>
              <a:t>The Broad Institute of MIT and Harvard</a:t>
            </a:r>
            <a:endParaRPr/>
          </a:p>
        </p:txBody>
      </p:sp>
      <p:sp>
        <p:nvSpPr>
          <p:cNvPr id="91" name="Google Shape;91;p23"/>
          <p:cNvSpPr/>
          <p:nvPr/>
        </p:nvSpPr>
        <p:spPr>
          <a:xfrm>
            <a:off x="304800" y="10058400"/>
            <a:ext cx="18288000" cy="457200"/>
          </a:xfrm>
          <a:prstGeom prst="rect">
            <a:avLst/>
          </a:prstGeom>
          <a:solidFill>
            <a:srgbClr val="DFDFB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625">
              <a:solidFill>
                <a:schemeClr val="dk1"/>
              </a:solidFill>
              <a:latin typeface="Tahoma"/>
              <a:ea typeface="Tahoma"/>
              <a:cs typeface="Tahoma"/>
              <a:sym typeface="Tahoma"/>
            </a:endParaRPr>
          </a:p>
        </p:txBody>
      </p:sp>
      <p:pic>
        <p:nvPicPr>
          <p:cNvPr descr="broadlogo" id="92" name="Google Shape;92;p23"/>
          <p:cNvPicPr preferRelativeResize="0"/>
          <p:nvPr/>
        </p:nvPicPr>
        <p:blipFill rotWithShape="1">
          <a:blip r:embed="rId2">
            <a:alphaModFix/>
          </a:blip>
          <a:srcRect b="0" l="0" r="0" t="0"/>
          <a:stretch/>
        </p:blipFill>
        <p:spPr>
          <a:xfrm>
            <a:off x="18165764" y="10172700"/>
            <a:ext cx="350837" cy="285750"/>
          </a:xfrm>
          <a:prstGeom prst="rect">
            <a:avLst/>
          </a:prstGeom>
          <a:noFill/>
          <a:ln>
            <a:noFill/>
          </a:ln>
        </p:spPr>
      </p:pic>
      <p:sp>
        <p:nvSpPr>
          <p:cNvPr id="93" name="Google Shape;93;p23"/>
          <p:cNvSpPr txBox="1"/>
          <p:nvPr/>
        </p:nvSpPr>
        <p:spPr>
          <a:xfrm>
            <a:off x="14089064" y="10183416"/>
            <a:ext cx="3051285" cy="2885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75">
                <a:solidFill>
                  <a:schemeClr val="dk1"/>
                </a:solidFill>
                <a:latin typeface="Tahoma"/>
                <a:ea typeface="Tahoma"/>
                <a:cs typeface="Tahoma"/>
                <a:sym typeface="Tahoma"/>
              </a:rPr>
              <a:t>The Broad Institute of MIT and Harvard</a:t>
            </a:r>
            <a:endParaRPr/>
          </a:p>
        </p:txBody>
      </p:sp>
      <p:cxnSp>
        <p:nvCxnSpPr>
          <p:cNvPr id="94" name="Google Shape;94;p23"/>
          <p:cNvCxnSpPr/>
          <p:nvPr/>
        </p:nvCxnSpPr>
        <p:spPr>
          <a:xfrm>
            <a:off x="304800" y="569119"/>
            <a:ext cx="8756650" cy="0"/>
          </a:xfrm>
          <a:prstGeom prst="straightConnector1">
            <a:avLst/>
          </a:prstGeom>
          <a:noFill/>
          <a:ln cap="flat" cmpd="sng" w="19050">
            <a:solidFill>
              <a:srgbClr val="96BBD6"/>
            </a:solidFill>
            <a:prstDash val="solid"/>
            <a:round/>
            <a:headEnd len="med" w="med" type="none"/>
            <a:tailEnd len="med" w="med" type="none"/>
          </a:ln>
          <a:effectLst>
            <a:outerShdw blurRad="63500" rotWithShape="0" algn="t" dir="5400000" dist="12700">
              <a:srgbClr val="000000">
                <a:alpha val="24705"/>
              </a:srgbClr>
            </a:outerShdw>
          </a:effectLst>
        </p:spPr>
      </p:cxnSp>
      <p:sp>
        <p:nvSpPr>
          <p:cNvPr id="95" name="Google Shape;95;p23"/>
          <p:cNvSpPr txBox="1"/>
          <p:nvPr>
            <p:ph type="title"/>
          </p:nvPr>
        </p:nvSpPr>
        <p:spPr>
          <a:xfrm>
            <a:off x="2057400" y="79771"/>
            <a:ext cx="8229600" cy="491729"/>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dk1"/>
              </a:buClr>
              <a:buSzPts val="2700"/>
              <a:buFont typeface="Calibri"/>
              <a:buNone/>
              <a:defRPr b="1" sz="2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 name="Shape 21"/>
        <p:cNvGrpSpPr/>
        <p:nvPr/>
      </p:nvGrpSpPr>
      <p:grpSpPr>
        <a:xfrm>
          <a:off x="0" y="0"/>
          <a:ext cx="0" cy="0"/>
          <a:chOff x="0" y="0"/>
          <a:chExt cx="0" cy="0"/>
        </a:xfrm>
      </p:grpSpPr>
      <p:sp>
        <p:nvSpPr>
          <p:cNvPr id="22" name="Google Shape;22;p13"/>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3"/>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13"/>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 name="Shape 25"/>
        <p:cNvGrpSpPr/>
        <p:nvPr/>
      </p:nvGrpSpPr>
      <p:grpSpPr>
        <a:xfrm>
          <a:off x="0" y="0"/>
          <a:ext cx="0" cy="0"/>
          <a:chOff x="0" y="0"/>
          <a:chExt cx="0" cy="0"/>
        </a:xfrm>
      </p:grpSpPr>
      <p:sp>
        <p:nvSpPr>
          <p:cNvPr id="26" name="Google Shape;26;p14"/>
          <p:cNvSpPr txBox="1"/>
          <p:nvPr>
            <p:ph type="ctrTitle"/>
          </p:nvPr>
        </p:nvSpPr>
        <p:spPr>
          <a:xfrm>
            <a:off x="685800" y="1597819"/>
            <a:ext cx="7772400" cy="1102519"/>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14"/>
          <p:cNvSpPr txBox="1"/>
          <p:nvPr>
            <p:ph idx="1" type="subTitle"/>
          </p:nvPr>
        </p:nvSpPr>
        <p:spPr>
          <a:xfrm>
            <a:off x="1371600" y="2914650"/>
            <a:ext cx="6400800" cy="1314450"/>
          </a:xfrm>
          <a:prstGeom prst="rect">
            <a:avLst/>
          </a:prstGeom>
          <a:noFill/>
          <a:ln>
            <a:noFill/>
          </a:ln>
        </p:spPr>
        <p:txBody>
          <a:bodyPr anchorCtr="0" anchor="t" bIns="45700" lIns="91425" spcFirstLastPara="1" rIns="91425" wrap="square" tIns="45700">
            <a:normAutofit/>
          </a:bodyPr>
          <a:lstStyle>
            <a:lvl1pPr lvl="0" algn="ctr">
              <a:spcBef>
                <a:spcPts val="480"/>
              </a:spcBef>
              <a:spcAft>
                <a:spcPts val="0"/>
              </a:spcAft>
              <a:buClr>
                <a:srgbClr val="888888"/>
              </a:buClr>
              <a:buSzPts val="2400"/>
              <a:buNone/>
              <a:defRPr>
                <a:solidFill>
                  <a:srgbClr val="888888"/>
                </a:solidFill>
              </a:defRPr>
            </a:lvl1pPr>
            <a:lvl2pPr lvl="1" algn="ctr">
              <a:spcBef>
                <a:spcPts val="420"/>
              </a:spcBef>
              <a:spcAft>
                <a:spcPts val="0"/>
              </a:spcAft>
              <a:buClr>
                <a:srgbClr val="888888"/>
              </a:buClr>
              <a:buSzPts val="2100"/>
              <a:buNone/>
              <a:defRPr>
                <a:solidFill>
                  <a:srgbClr val="888888"/>
                </a:solidFill>
              </a:defRPr>
            </a:lvl2pPr>
            <a:lvl3pPr lvl="2" algn="ctr">
              <a:spcBef>
                <a:spcPts val="360"/>
              </a:spcBef>
              <a:spcAft>
                <a:spcPts val="0"/>
              </a:spcAft>
              <a:buClr>
                <a:srgbClr val="888888"/>
              </a:buClr>
              <a:buSzPts val="1800"/>
              <a:buNone/>
              <a:defRPr>
                <a:solidFill>
                  <a:srgbClr val="888888"/>
                </a:solidFill>
              </a:defRPr>
            </a:lvl3pPr>
            <a:lvl4pPr lvl="3" algn="ctr">
              <a:spcBef>
                <a:spcPts val="300"/>
              </a:spcBef>
              <a:spcAft>
                <a:spcPts val="0"/>
              </a:spcAft>
              <a:buClr>
                <a:srgbClr val="888888"/>
              </a:buClr>
              <a:buSzPts val="1500"/>
              <a:buNone/>
              <a:defRPr>
                <a:solidFill>
                  <a:srgbClr val="888888"/>
                </a:solidFill>
              </a:defRPr>
            </a:lvl4pPr>
            <a:lvl5pPr lvl="4" algn="ctr">
              <a:spcBef>
                <a:spcPts val="300"/>
              </a:spcBef>
              <a:spcAft>
                <a:spcPts val="0"/>
              </a:spcAft>
              <a:buClr>
                <a:srgbClr val="888888"/>
              </a:buClr>
              <a:buSzPts val="1500"/>
              <a:buNone/>
              <a:defRPr>
                <a:solidFill>
                  <a:srgbClr val="888888"/>
                </a:solidFill>
              </a:defRPr>
            </a:lvl5pPr>
            <a:lvl6pPr lvl="5" algn="ctr">
              <a:spcBef>
                <a:spcPts val="300"/>
              </a:spcBef>
              <a:spcAft>
                <a:spcPts val="0"/>
              </a:spcAft>
              <a:buClr>
                <a:srgbClr val="888888"/>
              </a:buClr>
              <a:buSzPts val="1500"/>
              <a:buNone/>
              <a:defRPr>
                <a:solidFill>
                  <a:srgbClr val="888888"/>
                </a:solidFill>
              </a:defRPr>
            </a:lvl6pPr>
            <a:lvl7pPr lvl="6" algn="ctr">
              <a:spcBef>
                <a:spcPts val="300"/>
              </a:spcBef>
              <a:spcAft>
                <a:spcPts val="0"/>
              </a:spcAft>
              <a:buClr>
                <a:srgbClr val="888888"/>
              </a:buClr>
              <a:buSzPts val="1500"/>
              <a:buNone/>
              <a:defRPr>
                <a:solidFill>
                  <a:srgbClr val="888888"/>
                </a:solidFill>
              </a:defRPr>
            </a:lvl7pPr>
            <a:lvl8pPr lvl="7" algn="ctr">
              <a:spcBef>
                <a:spcPts val="300"/>
              </a:spcBef>
              <a:spcAft>
                <a:spcPts val="0"/>
              </a:spcAft>
              <a:buClr>
                <a:srgbClr val="888888"/>
              </a:buClr>
              <a:buSzPts val="1500"/>
              <a:buNone/>
              <a:defRPr>
                <a:solidFill>
                  <a:srgbClr val="888888"/>
                </a:solidFill>
              </a:defRPr>
            </a:lvl8pPr>
            <a:lvl9pPr lvl="8" algn="ctr">
              <a:spcBef>
                <a:spcPts val="300"/>
              </a:spcBef>
              <a:spcAft>
                <a:spcPts val="0"/>
              </a:spcAft>
              <a:buClr>
                <a:srgbClr val="888888"/>
              </a:buClr>
              <a:buSzPts val="1500"/>
              <a:buNone/>
              <a:defRPr>
                <a:solidFill>
                  <a:srgbClr val="888888"/>
                </a:solidFill>
              </a:defRPr>
            </a:lvl9pPr>
          </a:lstStyle>
          <a:p/>
        </p:txBody>
      </p:sp>
      <p:sp>
        <p:nvSpPr>
          <p:cNvPr id="28" name="Google Shape;28;p14"/>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4"/>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4"/>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15"/>
          <p:cNvSpPr txBox="1"/>
          <p:nvPr>
            <p:ph type="title"/>
          </p:nvPr>
        </p:nvSpPr>
        <p:spPr>
          <a:xfrm>
            <a:off x="722313" y="3305176"/>
            <a:ext cx="7772400" cy="1021556"/>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3000"/>
              <a:buFont typeface="Calibri"/>
              <a:buNone/>
              <a:defRPr b="1" sz="3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15"/>
          <p:cNvSpPr txBox="1"/>
          <p:nvPr>
            <p:ph idx="1" type="body"/>
          </p:nvPr>
        </p:nvSpPr>
        <p:spPr>
          <a:xfrm>
            <a:off x="722313" y="2180035"/>
            <a:ext cx="7772400" cy="1125140"/>
          </a:xfrm>
          <a:prstGeom prst="rect">
            <a:avLst/>
          </a:prstGeom>
          <a:noFill/>
          <a:ln>
            <a:noFill/>
          </a:ln>
        </p:spPr>
        <p:txBody>
          <a:bodyPr anchorCtr="0" anchor="b" bIns="45700" lIns="91425" spcFirstLastPara="1" rIns="91425" wrap="square" tIns="45700">
            <a:normAutofit/>
          </a:bodyPr>
          <a:lstStyle>
            <a:lvl1pPr indent="-228600" lvl="0" marL="457200" algn="l">
              <a:spcBef>
                <a:spcPts val="300"/>
              </a:spcBef>
              <a:spcAft>
                <a:spcPts val="0"/>
              </a:spcAft>
              <a:buClr>
                <a:srgbClr val="888888"/>
              </a:buClr>
              <a:buSzPts val="1500"/>
              <a:buNone/>
              <a:defRPr sz="1500">
                <a:solidFill>
                  <a:srgbClr val="888888"/>
                </a:solidFill>
              </a:defRPr>
            </a:lvl1pPr>
            <a:lvl2pPr indent="-228600" lvl="1" marL="914400" algn="l">
              <a:spcBef>
                <a:spcPts val="270"/>
              </a:spcBef>
              <a:spcAft>
                <a:spcPts val="0"/>
              </a:spcAft>
              <a:buClr>
                <a:srgbClr val="888888"/>
              </a:buClr>
              <a:buSzPts val="1350"/>
              <a:buNone/>
              <a:defRPr sz="1350">
                <a:solidFill>
                  <a:srgbClr val="888888"/>
                </a:solidFill>
              </a:defRPr>
            </a:lvl2pPr>
            <a:lvl3pPr indent="-228600" lvl="2" marL="1371600" algn="l">
              <a:spcBef>
                <a:spcPts val="240"/>
              </a:spcBef>
              <a:spcAft>
                <a:spcPts val="0"/>
              </a:spcAft>
              <a:buClr>
                <a:srgbClr val="888888"/>
              </a:buClr>
              <a:buSzPts val="1200"/>
              <a:buNone/>
              <a:defRPr sz="1200">
                <a:solidFill>
                  <a:srgbClr val="888888"/>
                </a:solidFill>
              </a:defRPr>
            </a:lvl3pPr>
            <a:lvl4pPr indent="-228600" lvl="3" marL="1828800" algn="l">
              <a:spcBef>
                <a:spcPts val="210"/>
              </a:spcBef>
              <a:spcAft>
                <a:spcPts val="0"/>
              </a:spcAft>
              <a:buClr>
                <a:srgbClr val="888888"/>
              </a:buClr>
              <a:buSzPts val="1050"/>
              <a:buNone/>
              <a:defRPr sz="1050">
                <a:solidFill>
                  <a:srgbClr val="888888"/>
                </a:solidFill>
              </a:defRPr>
            </a:lvl4pPr>
            <a:lvl5pPr indent="-228600" lvl="4" marL="2286000" algn="l">
              <a:spcBef>
                <a:spcPts val="210"/>
              </a:spcBef>
              <a:spcAft>
                <a:spcPts val="0"/>
              </a:spcAft>
              <a:buClr>
                <a:srgbClr val="888888"/>
              </a:buClr>
              <a:buSzPts val="1050"/>
              <a:buNone/>
              <a:defRPr sz="1050">
                <a:solidFill>
                  <a:srgbClr val="888888"/>
                </a:solidFill>
              </a:defRPr>
            </a:lvl5pPr>
            <a:lvl6pPr indent="-228600" lvl="5" marL="2743200" algn="l">
              <a:spcBef>
                <a:spcPts val="210"/>
              </a:spcBef>
              <a:spcAft>
                <a:spcPts val="0"/>
              </a:spcAft>
              <a:buClr>
                <a:srgbClr val="888888"/>
              </a:buClr>
              <a:buSzPts val="1050"/>
              <a:buNone/>
              <a:defRPr sz="1050">
                <a:solidFill>
                  <a:srgbClr val="888888"/>
                </a:solidFill>
              </a:defRPr>
            </a:lvl6pPr>
            <a:lvl7pPr indent="-228600" lvl="6" marL="3200400" algn="l">
              <a:spcBef>
                <a:spcPts val="210"/>
              </a:spcBef>
              <a:spcAft>
                <a:spcPts val="0"/>
              </a:spcAft>
              <a:buClr>
                <a:srgbClr val="888888"/>
              </a:buClr>
              <a:buSzPts val="1050"/>
              <a:buNone/>
              <a:defRPr sz="1050">
                <a:solidFill>
                  <a:srgbClr val="888888"/>
                </a:solidFill>
              </a:defRPr>
            </a:lvl7pPr>
            <a:lvl8pPr indent="-228600" lvl="7" marL="3657600" algn="l">
              <a:spcBef>
                <a:spcPts val="210"/>
              </a:spcBef>
              <a:spcAft>
                <a:spcPts val="0"/>
              </a:spcAft>
              <a:buClr>
                <a:srgbClr val="888888"/>
              </a:buClr>
              <a:buSzPts val="1050"/>
              <a:buNone/>
              <a:defRPr sz="1050">
                <a:solidFill>
                  <a:srgbClr val="888888"/>
                </a:solidFill>
              </a:defRPr>
            </a:lvl8pPr>
            <a:lvl9pPr indent="-228600" lvl="8" marL="4114800" algn="l">
              <a:spcBef>
                <a:spcPts val="210"/>
              </a:spcBef>
              <a:spcAft>
                <a:spcPts val="0"/>
              </a:spcAft>
              <a:buClr>
                <a:srgbClr val="888888"/>
              </a:buClr>
              <a:buSzPts val="1050"/>
              <a:buNone/>
              <a:defRPr sz="1050">
                <a:solidFill>
                  <a:srgbClr val="888888"/>
                </a:solidFill>
              </a:defRPr>
            </a:lvl9pPr>
          </a:lstStyle>
          <a:p/>
        </p:txBody>
      </p:sp>
      <p:sp>
        <p:nvSpPr>
          <p:cNvPr id="34" name="Google Shape;34;p15"/>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5"/>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5"/>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16"/>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16"/>
          <p:cNvSpPr txBox="1"/>
          <p:nvPr>
            <p:ph idx="1" type="body"/>
          </p:nvPr>
        </p:nvSpPr>
        <p:spPr>
          <a:xfrm>
            <a:off x="457200" y="1200151"/>
            <a:ext cx="4038600" cy="3394472"/>
          </a:xfrm>
          <a:prstGeom prst="rect">
            <a:avLst/>
          </a:prstGeom>
          <a:noFill/>
          <a:ln>
            <a:noFill/>
          </a:ln>
        </p:spPr>
        <p:txBody>
          <a:bodyPr anchorCtr="0" anchor="t" bIns="45700" lIns="91425" spcFirstLastPara="1" rIns="91425" wrap="square" tIns="45700">
            <a:normAutofit/>
          </a:bodyPr>
          <a:lstStyle>
            <a:lvl1pPr indent="-361950" lvl="0" marL="457200" algn="l">
              <a:spcBef>
                <a:spcPts val="420"/>
              </a:spcBef>
              <a:spcAft>
                <a:spcPts val="0"/>
              </a:spcAft>
              <a:buClr>
                <a:schemeClr val="dk1"/>
              </a:buClr>
              <a:buSzPts val="2100"/>
              <a:buChar char="•"/>
              <a:defRPr sz="2100"/>
            </a:lvl1pPr>
            <a:lvl2pPr indent="-342900" lvl="1" marL="914400" algn="l">
              <a:spcBef>
                <a:spcPts val="360"/>
              </a:spcBef>
              <a:spcAft>
                <a:spcPts val="0"/>
              </a:spcAft>
              <a:buClr>
                <a:schemeClr val="dk1"/>
              </a:buClr>
              <a:buSzPts val="1800"/>
              <a:buChar char="–"/>
              <a:defRPr sz="1800"/>
            </a:lvl2pPr>
            <a:lvl3pPr indent="-323850" lvl="2" marL="1371600" algn="l">
              <a:spcBef>
                <a:spcPts val="300"/>
              </a:spcBef>
              <a:spcAft>
                <a:spcPts val="0"/>
              </a:spcAft>
              <a:buClr>
                <a:schemeClr val="dk1"/>
              </a:buClr>
              <a:buSzPts val="1500"/>
              <a:buChar char="•"/>
              <a:defRPr sz="1500"/>
            </a:lvl3pPr>
            <a:lvl4pPr indent="-314325" lvl="3" marL="1828800" algn="l">
              <a:spcBef>
                <a:spcPts val="270"/>
              </a:spcBef>
              <a:spcAft>
                <a:spcPts val="0"/>
              </a:spcAft>
              <a:buClr>
                <a:schemeClr val="dk1"/>
              </a:buClr>
              <a:buSzPts val="1350"/>
              <a:buChar char="–"/>
              <a:defRPr sz="1350"/>
            </a:lvl4pPr>
            <a:lvl5pPr indent="-314325" lvl="4" marL="2286000" algn="l">
              <a:spcBef>
                <a:spcPts val="270"/>
              </a:spcBef>
              <a:spcAft>
                <a:spcPts val="0"/>
              </a:spcAft>
              <a:buClr>
                <a:schemeClr val="dk1"/>
              </a:buClr>
              <a:buSzPts val="1350"/>
              <a:buChar char="»"/>
              <a:defRPr sz="1350"/>
            </a:lvl5pPr>
            <a:lvl6pPr indent="-314325" lvl="5" marL="2743200" algn="l">
              <a:spcBef>
                <a:spcPts val="270"/>
              </a:spcBef>
              <a:spcAft>
                <a:spcPts val="0"/>
              </a:spcAft>
              <a:buClr>
                <a:schemeClr val="dk1"/>
              </a:buClr>
              <a:buSzPts val="1350"/>
              <a:buChar char="•"/>
              <a:defRPr sz="1350"/>
            </a:lvl6pPr>
            <a:lvl7pPr indent="-314325" lvl="6" marL="3200400" algn="l">
              <a:spcBef>
                <a:spcPts val="270"/>
              </a:spcBef>
              <a:spcAft>
                <a:spcPts val="0"/>
              </a:spcAft>
              <a:buClr>
                <a:schemeClr val="dk1"/>
              </a:buClr>
              <a:buSzPts val="1350"/>
              <a:buChar char="•"/>
              <a:defRPr sz="1350"/>
            </a:lvl7pPr>
            <a:lvl8pPr indent="-314325" lvl="7" marL="3657600" algn="l">
              <a:spcBef>
                <a:spcPts val="270"/>
              </a:spcBef>
              <a:spcAft>
                <a:spcPts val="0"/>
              </a:spcAft>
              <a:buClr>
                <a:schemeClr val="dk1"/>
              </a:buClr>
              <a:buSzPts val="1350"/>
              <a:buChar char="•"/>
              <a:defRPr sz="1350"/>
            </a:lvl8pPr>
            <a:lvl9pPr indent="-314325" lvl="8" marL="4114800" algn="l">
              <a:spcBef>
                <a:spcPts val="270"/>
              </a:spcBef>
              <a:spcAft>
                <a:spcPts val="0"/>
              </a:spcAft>
              <a:buClr>
                <a:schemeClr val="dk1"/>
              </a:buClr>
              <a:buSzPts val="1350"/>
              <a:buChar char="•"/>
              <a:defRPr sz="1350"/>
            </a:lvl9pPr>
          </a:lstStyle>
          <a:p/>
        </p:txBody>
      </p:sp>
      <p:sp>
        <p:nvSpPr>
          <p:cNvPr id="40" name="Google Shape;40;p16"/>
          <p:cNvSpPr txBox="1"/>
          <p:nvPr>
            <p:ph idx="2" type="body"/>
          </p:nvPr>
        </p:nvSpPr>
        <p:spPr>
          <a:xfrm>
            <a:off x="4648200" y="1200151"/>
            <a:ext cx="4038600" cy="3394472"/>
          </a:xfrm>
          <a:prstGeom prst="rect">
            <a:avLst/>
          </a:prstGeom>
          <a:noFill/>
          <a:ln>
            <a:noFill/>
          </a:ln>
        </p:spPr>
        <p:txBody>
          <a:bodyPr anchorCtr="0" anchor="t" bIns="45700" lIns="91425" spcFirstLastPara="1" rIns="91425" wrap="square" tIns="45700">
            <a:normAutofit/>
          </a:bodyPr>
          <a:lstStyle>
            <a:lvl1pPr indent="-361950" lvl="0" marL="457200" algn="l">
              <a:spcBef>
                <a:spcPts val="420"/>
              </a:spcBef>
              <a:spcAft>
                <a:spcPts val="0"/>
              </a:spcAft>
              <a:buClr>
                <a:schemeClr val="dk1"/>
              </a:buClr>
              <a:buSzPts val="2100"/>
              <a:buChar char="•"/>
              <a:defRPr sz="2100"/>
            </a:lvl1pPr>
            <a:lvl2pPr indent="-342900" lvl="1" marL="914400" algn="l">
              <a:spcBef>
                <a:spcPts val="360"/>
              </a:spcBef>
              <a:spcAft>
                <a:spcPts val="0"/>
              </a:spcAft>
              <a:buClr>
                <a:schemeClr val="dk1"/>
              </a:buClr>
              <a:buSzPts val="1800"/>
              <a:buChar char="–"/>
              <a:defRPr sz="1800"/>
            </a:lvl2pPr>
            <a:lvl3pPr indent="-323850" lvl="2" marL="1371600" algn="l">
              <a:spcBef>
                <a:spcPts val="300"/>
              </a:spcBef>
              <a:spcAft>
                <a:spcPts val="0"/>
              </a:spcAft>
              <a:buClr>
                <a:schemeClr val="dk1"/>
              </a:buClr>
              <a:buSzPts val="1500"/>
              <a:buChar char="•"/>
              <a:defRPr sz="1500"/>
            </a:lvl3pPr>
            <a:lvl4pPr indent="-314325" lvl="3" marL="1828800" algn="l">
              <a:spcBef>
                <a:spcPts val="270"/>
              </a:spcBef>
              <a:spcAft>
                <a:spcPts val="0"/>
              </a:spcAft>
              <a:buClr>
                <a:schemeClr val="dk1"/>
              </a:buClr>
              <a:buSzPts val="1350"/>
              <a:buChar char="–"/>
              <a:defRPr sz="1350"/>
            </a:lvl4pPr>
            <a:lvl5pPr indent="-314325" lvl="4" marL="2286000" algn="l">
              <a:spcBef>
                <a:spcPts val="270"/>
              </a:spcBef>
              <a:spcAft>
                <a:spcPts val="0"/>
              </a:spcAft>
              <a:buClr>
                <a:schemeClr val="dk1"/>
              </a:buClr>
              <a:buSzPts val="1350"/>
              <a:buChar char="»"/>
              <a:defRPr sz="1350"/>
            </a:lvl5pPr>
            <a:lvl6pPr indent="-314325" lvl="5" marL="2743200" algn="l">
              <a:spcBef>
                <a:spcPts val="270"/>
              </a:spcBef>
              <a:spcAft>
                <a:spcPts val="0"/>
              </a:spcAft>
              <a:buClr>
                <a:schemeClr val="dk1"/>
              </a:buClr>
              <a:buSzPts val="1350"/>
              <a:buChar char="•"/>
              <a:defRPr sz="1350"/>
            </a:lvl6pPr>
            <a:lvl7pPr indent="-314325" lvl="6" marL="3200400" algn="l">
              <a:spcBef>
                <a:spcPts val="270"/>
              </a:spcBef>
              <a:spcAft>
                <a:spcPts val="0"/>
              </a:spcAft>
              <a:buClr>
                <a:schemeClr val="dk1"/>
              </a:buClr>
              <a:buSzPts val="1350"/>
              <a:buChar char="•"/>
              <a:defRPr sz="1350"/>
            </a:lvl7pPr>
            <a:lvl8pPr indent="-314325" lvl="7" marL="3657600" algn="l">
              <a:spcBef>
                <a:spcPts val="270"/>
              </a:spcBef>
              <a:spcAft>
                <a:spcPts val="0"/>
              </a:spcAft>
              <a:buClr>
                <a:schemeClr val="dk1"/>
              </a:buClr>
              <a:buSzPts val="1350"/>
              <a:buChar char="•"/>
              <a:defRPr sz="1350"/>
            </a:lvl8pPr>
            <a:lvl9pPr indent="-314325" lvl="8" marL="4114800" algn="l">
              <a:spcBef>
                <a:spcPts val="270"/>
              </a:spcBef>
              <a:spcAft>
                <a:spcPts val="0"/>
              </a:spcAft>
              <a:buClr>
                <a:schemeClr val="dk1"/>
              </a:buClr>
              <a:buSzPts val="1350"/>
              <a:buChar char="•"/>
              <a:defRPr sz="1350"/>
            </a:lvl9pPr>
          </a:lstStyle>
          <a:p/>
        </p:txBody>
      </p:sp>
      <p:sp>
        <p:nvSpPr>
          <p:cNvPr id="41" name="Google Shape;41;p16"/>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6"/>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6"/>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17"/>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3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17"/>
          <p:cNvSpPr txBox="1"/>
          <p:nvPr>
            <p:ph idx="1" type="body"/>
          </p:nvPr>
        </p:nvSpPr>
        <p:spPr>
          <a:xfrm>
            <a:off x="457200" y="1151335"/>
            <a:ext cx="4040188" cy="479822"/>
          </a:xfrm>
          <a:prstGeom prst="rect">
            <a:avLst/>
          </a:prstGeom>
          <a:noFill/>
          <a:ln>
            <a:noFill/>
          </a:ln>
        </p:spPr>
        <p:txBody>
          <a:bodyPr anchorCtr="0" anchor="b" bIns="45700" lIns="91425" spcFirstLastPara="1" rIns="91425" wrap="square" tIns="45700">
            <a:normAutofit/>
          </a:bodyPr>
          <a:lstStyle>
            <a:lvl1pPr indent="-228600" lvl="0" marL="457200" algn="l">
              <a:spcBef>
                <a:spcPts val="360"/>
              </a:spcBef>
              <a:spcAft>
                <a:spcPts val="0"/>
              </a:spcAft>
              <a:buClr>
                <a:schemeClr val="dk1"/>
              </a:buClr>
              <a:buSzPts val="1800"/>
              <a:buNone/>
              <a:defRPr b="1" sz="1800"/>
            </a:lvl1pPr>
            <a:lvl2pPr indent="-228600" lvl="1" marL="914400" algn="l">
              <a:spcBef>
                <a:spcPts val="300"/>
              </a:spcBef>
              <a:spcAft>
                <a:spcPts val="0"/>
              </a:spcAft>
              <a:buClr>
                <a:schemeClr val="dk1"/>
              </a:buClr>
              <a:buSzPts val="1500"/>
              <a:buNone/>
              <a:defRPr b="1" sz="1500"/>
            </a:lvl2pPr>
            <a:lvl3pPr indent="-228600" lvl="2" marL="1371600" algn="l">
              <a:spcBef>
                <a:spcPts val="270"/>
              </a:spcBef>
              <a:spcAft>
                <a:spcPts val="0"/>
              </a:spcAft>
              <a:buClr>
                <a:schemeClr val="dk1"/>
              </a:buClr>
              <a:buSzPts val="1350"/>
              <a:buNone/>
              <a:defRPr b="1" sz="1350"/>
            </a:lvl3pPr>
            <a:lvl4pPr indent="-228600" lvl="3" marL="1828800" algn="l">
              <a:spcBef>
                <a:spcPts val="240"/>
              </a:spcBef>
              <a:spcAft>
                <a:spcPts val="0"/>
              </a:spcAft>
              <a:buClr>
                <a:schemeClr val="dk1"/>
              </a:buClr>
              <a:buSzPts val="1200"/>
              <a:buNone/>
              <a:defRPr b="1" sz="1200"/>
            </a:lvl4pPr>
            <a:lvl5pPr indent="-228600" lvl="4" marL="2286000" algn="l">
              <a:spcBef>
                <a:spcPts val="240"/>
              </a:spcBef>
              <a:spcAft>
                <a:spcPts val="0"/>
              </a:spcAft>
              <a:buClr>
                <a:schemeClr val="dk1"/>
              </a:buClr>
              <a:buSzPts val="1200"/>
              <a:buNone/>
              <a:defRPr b="1" sz="1200"/>
            </a:lvl5pPr>
            <a:lvl6pPr indent="-228600" lvl="5" marL="2743200" algn="l">
              <a:spcBef>
                <a:spcPts val="240"/>
              </a:spcBef>
              <a:spcAft>
                <a:spcPts val="0"/>
              </a:spcAft>
              <a:buClr>
                <a:schemeClr val="dk1"/>
              </a:buClr>
              <a:buSzPts val="1200"/>
              <a:buNone/>
              <a:defRPr b="1" sz="1200"/>
            </a:lvl6pPr>
            <a:lvl7pPr indent="-228600" lvl="6" marL="3200400" algn="l">
              <a:spcBef>
                <a:spcPts val="240"/>
              </a:spcBef>
              <a:spcAft>
                <a:spcPts val="0"/>
              </a:spcAft>
              <a:buClr>
                <a:schemeClr val="dk1"/>
              </a:buClr>
              <a:buSzPts val="1200"/>
              <a:buNone/>
              <a:defRPr b="1" sz="1200"/>
            </a:lvl7pPr>
            <a:lvl8pPr indent="-228600" lvl="7" marL="3657600" algn="l">
              <a:spcBef>
                <a:spcPts val="240"/>
              </a:spcBef>
              <a:spcAft>
                <a:spcPts val="0"/>
              </a:spcAft>
              <a:buClr>
                <a:schemeClr val="dk1"/>
              </a:buClr>
              <a:buSzPts val="1200"/>
              <a:buNone/>
              <a:defRPr b="1" sz="1200"/>
            </a:lvl8pPr>
            <a:lvl9pPr indent="-228600" lvl="8" marL="4114800" algn="l">
              <a:spcBef>
                <a:spcPts val="240"/>
              </a:spcBef>
              <a:spcAft>
                <a:spcPts val="0"/>
              </a:spcAft>
              <a:buClr>
                <a:schemeClr val="dk1"/>
              </a:buClr>
              <a:buSzPts val="1200"/>
              <a:buNone/>
              <a:defRPr b="1" sz="1200"/>
            </a:lvl9pPr>
          </a:lstStyle>
          <a:p/>
        </p:txBody>
      </p:sp>
      <p:sp>
        <p:nvSpPr>
          <p:cNvPr id="47" name="Google Shape;47;p17"/>
          <p:cNvSpPr txBox="1"/>
          <p:nvPr>
            <p:ph idx="2" type="body"/>
          </p:nvPr>
        </p:nvSpPr>
        <p:spPr>
          <a:xfrm>
            <a:off x="457200" y="1631156"/>
            <a:ext cx="4040188" cy="2963466"/>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sz="1800"/>
            </a:lvl1pPr>
            <a:lvl2pPr indent="-323850" lvl="1" marL="914400" algn="l">
              <a:spcBef>
                <a:spcPts val="300"/>
              </a:spcBef>
              <a:spcAft>
                <a:spcPts val="0"/>
              </a:spcAft>
              <a:buClr>
                <a:schemeClr val="dk1"/>
              </a:buClr>
              <a:buSzPts val="1500"/>
              <a:buChar char="–"/>
              <a:defRPr sz="1500"/>
            </a:lvl2pPr>
            <a:lvl3pPr indent="-314325" lvl="2" marL="1371600" algn="l">
              <a:spcBef>
                <a:spcPts val="270"/>
              </a:spcBef>
              <a:spcAft>
                <a:spcPts val="0"/>
              </a:spcAft>
              <a:buClr>
                <a:schemeClr val="dk1"/>
              </a:buClr>
              <a:buSzPts val="1350"/>
              <a:buChar char="•"/>
              <a:defRPr sz="1350"/>
            </a:lvl3pPr>
            <a:lvl4pPr indent="-304800" lvl="3" marL="1828800" algn="l">
              <a:spcBef>
                <a:spcPts val="240"/>
              </a:spcBef>
              <a:spcAft>
                <a:spcPts val="0"/>
              </a:spcAft>
              <a:buClr>
                <a:schemeClr val="dk1"/>
              </a:buClr>
              <a:buSzPts val="1200"/>
              <a:buChar char="–"/>
              <a:defRPr sz="1200"/>
            </a:lvl4pPr>
            <a:lvl5pPr indent="-304800" lvl="4" marL="2286000" algn="l">
              <a:spcBef>
                <a:spcPts val="240"/>
              </a:spcBef>
              <a:spcAft>
                <a:spcPts val="0"/>
              </a:spcAft>
              <a:buClr>
                <a:schemeClr val="dk1"/>
              </a:buClr>
              <a:buSzPts val="1200"/>
              <a:buChar char="»"/>
              <a:defRPr sz="1200"/>
            </a:lvl5pPr>
            <a:lvl6pPr indent="-304800" lvl="5" marL="2743200" algn="l">
              <a:spcBef>
                <a:spcPts val="240"/>
              </a:spcBef>
              <a:spcAft>
                <a:spcPts val="0"/>
              </a:spcAft>
              <a:buClr>
                <a:schemeClr val="dk1"/>
              </a:buClr>
              <a:buSzPts val="1200"/>
              <a:buChar char="•"/>
              <a:defRPr sz="1200"/>
            </a:lvl6pPr>
            <a:lvl7pPr indent="-304800" lvl="6" marL="3200400" algn="l">
              <a:spcBef>
                <a:spcPts val="240"/>
              </a:spcBef>
              <a:spcAft>
                <a:spcPts val="0"/>
              </a:spcAft>
              <a:buClr>
                <a:schemeClr val="dk1"/>
              </a:buClr>
              <a:buSzPts val="1200"/>
              <a:buChar char="•"/>
              <a:defRPr sz="1200"/>
            </a:lvl7pPr>
            <a:lvl8pPr indent="-304800" lvl="7" marL="3657600" algn="l">
              <a:spcBef>
                <a:spcPts val="240"/>
              </a:spcBef>
              <a:spcAft>
                <a:spcPts val="0"/>
              </a:spcAft>
              <a:buClr>
                <a:schemeClr val="dk1"/>
              </a:buClr>
              <a:buSzPts val="1200"/>
              <a:buChar char="•"/>
              <a:defRPr sz="1200"/>
            </a:lvl8pPr>
            <a:lvl9pPr indent="-304800" lvl="8" marL="4114800" algn="l">
              <a:spcBef>
                <a:spcPts val="240"/>
              </a:spcBef>
              <a:spcAft>
                <a:spcPts val="0"/>
              </a:spcAft>
              <a:buClr>
                <a:schemeClr val="dk1"/>
              </a:buClr>
              <a:buSzPts val="1200"/>
              <a:buChar char="•"/>
              <a:defRPr sz="1200"/>
            </a:lvl9pPr>
          </a:lstStyle>
          <a:p/>
        </p:txBody>
      </p:sp>
      <p:sp>
        <p:nvSpPr>
          <p:cNvPr id="48" name="Google Shape;48;p17"/>
          <p:cNvSpPr txBox="1"/>
          <p:nvPr>
            <p:ph idx="3" type="body"/>
          </p:nvPr>
        </p:nvSpPr>
        <p:spPr>
          <a:xfrm>
            <a:off x="4645026" y="1151335"/>
            <a:ext cx="4041775" cy="479822"/>
          </a:xfrm>
          <a:prstGeom prst="rect">
            <a:avLst/>
          </a:prstGeom>
          <a:noFill/>
          <a:ln>
            <a:noFill/>
          </a:ln>
        </p:spPr>
        <p:txBody>
          <a:bodyPr anchorCtr="0" anchor="b" bIns="45700" lIns="91425" spcFirstLastPara="1" rIns="91425" wrap="square" tIns="45700">
            <a:normAutofit/>
          </a:bodyPr>
          <a:lstStyle>
            <a:lvl1pPr indent="-228600" lvl="0" marL="457200" algn="l">
              <a:spcBef>
                <a:spcPts val="360"/>
              </a:spcBef>
              <a:spcAft>
                <a:spcPts val="0"/>
              </a:spcAft>
              <a:buClr>
                <a:schemeClr val="dk1"/>
              </a:buClr>
              <a:buSzPts val="1800"/>
              <a:buNone/>
              <a:defRPr b="1" sz="1800"/>
            </a:lvl1pPr>
            <a:lvl2pPr indent="-228600" lvl="1" marL="914400" algn="l">
              <a:spcBef>
                <a:spcPts val="300"/>
              </a:spcBef>
              <a:spcAft>
                <a:spcPts val="0"/>
              </a:spcAft>
              <a:buClr>
                <a:schemeClr val="dk1"/>
              </a:buClr>
              <a:buSzPts val="1500"/>
              <a:buNone/>
              <a:defRPr b="1" sz="1500"/>
            </a:lvl2pPr>
            <a:lvl3pPr indent="-228600" lvl="2" marL="1371600" algn="l">
              <a:spcBef>
                <a:spcPts val="270"/>
              </a:spcBef>
              <a:spcAft>
                <a:spcPts val="0"/>
              </a:spcAft>
              <a:buClr>
                <a:schemeClr val="dk1"/>
              </a:buClr>
              <a:buSzPts val="1350"/>
              <a:buNone/>
              <a:defRPr b="1" sz="1350"/>
            </a:lvl3pPr>
            <a:lvl4pPr indent="-228600" lvl="3" marL="1828800" algn="l">
              <a:spcBef>
                <a:spcPts val="240"/>
              </a:spcBef>
              <a:spcAft>
                <a:spcPts val="0"/>
              </a:spcAft>
              <a:buClr>
                <a:schemeClr val="dk1"/>
              </a:buClr>
              <a:buSzPts val="1200"/>
              <a:buNone/>
              <a:defRPr b="1" sz="1200"/>
            </a:lvl4pPr>
            <a:lvl5pPr indent="-228600" lvl="4" marL="2286000" algn="l">
              <a:spcBef>
                <a:spcPts val="240"/>
              </a:spcBef>
              <a:spcAft>
                <a:spcPts val="0"/>
              </a:spcAft>
              <a:buClr>
                <a:schemeClr val="dk1"/>
              </a:buClr>
              <a:buSzPts val="1200"/>
              <a:buNone/>
              <a:defRPr b="1" sz="1200"/>
            </a:lvl5pPr>
            <a:lvl6pPr indent="-228600" lvl="5" marL="2743200" algn="l">
              <a:spcBef>
                <a:spcPts val="240"/>
              </a:spcBef>
              <a:spcAft>
                <a:spcPts val="0"/>
              </a:spcAft>
              <a:buClr>
                <a:schemeClr val="dk1"/>
              </a:buClr>
              <a:buSzPts val="1200"/>
              <a:buNone/>
              <a:defRPr b="1" sz="1200"/>
            </a:lvl6pPr>
            <a:lvl7pPr indent="-228600" lvl="6" marL="3200400" algn="l">
              <a:spcBef>
                <a:spcPts val="240"/>
              </a:spcBef>
              <a:spcAft>
                <a:spcPts val="0"/>
              </a:spcAft>
              <a:buClr>
                <a:schemeClr val="dk1"/>
              </a:buClr>
              <a:buSzPts val="1200"/>
              <a:buNone/>
              <a:defRPr b="1" sz="1200"/>
            </a:lvl7pPr>
            <a:lvl8pPr indent="-228600" lvl="7" marL="3657600" algn="l">
              <a:spcBef>
                <a:spcPts val="240"/>
              </a:spcBef>
              <a:spcAft>
                <a:spcPts val="0"/>
              </a:spcAft>
              <a:buClr>
                <a:schemeClr val="dk1"/>
              </a:buClr>
              <a:buSzPts val="1200"/>
              <a:buNone/>
              <a:defRPr b="1" sz="1200"/>
            </a:lvl8pPr>
            <a:lvl9pPr indent="-228600" lvl="8" marL="4114800" algn="l">
              <a:spcBef>
                <a:spcPts val="240"/>
              </a:spcBef>
              <a:spcAft>
                <a:spcPts val="0"/>
              </a:spcAft>
              <a:buClr>
                <a:schemeClr val="dk1"/>
              </a:buClr>
              <a:buSzPts val="1200"/>
              <a:buNone/>
              <a:defRPr b="1" sz="1200"/>
            </a:lvl9pPr>
          </a:lstStyle>
          <a:p/>
        </p:txBody>
      </p:sp>
      <p:sp>
        <p:nvSpPr>
          <p:cNvPr id="49" name="Google Shape;49;p17"/>
          <p:cNvSpPr txBox="1"/>
          <p:nvPr>
            <p:ph idx="4" type="body"/>
          </p:nvPr>
        </p:nvSpPr>
        <p:spPr>
          <a:xfrm>
            <a:off x="4645026" y="1631156"/>
            <a:ext cx="4041775" cy="2963466"/>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sz="1800"/>
            </a:lvl1pPr>
            <a:lvl2pPr indent="-323850" lvl="1" marL="914400" algn="l">
              <a:spcBef>
                <a:spcPts val="300"/>
              </a:spcBef>
              <a:spcAft>
                <a:spcPts val="0"/>
              </a:spcAft>
              <a:buClr>
                <a:schemeClr val="dk1"/>
              </a:buClr>
              <a:buSzPts val="1500"/>
              <a:buChar char="–"/>
              <a:defRPr sz="1500"/>
            </a:lvl2pPr>
            <a:lvl3pPr indent="-314325" lvl="2" marL="1371600" algn="l">
              <a:spcBef>
                <a:spcPts val="270"/>
              </a:spcBef>
              <a:spcAft>
                <a:spcPts val="0"/>
              </a:spcAft>
              <a:buClr>
                <a:schemeClr val="dk1"/>
              </a:buClr>
              <a:buSzPts val="1350"/>
              <a:buChar char="•"/>
              <a:defRPr sz="1350"/>
            </a:lvl3pPr>
            <a:lvl4pPr indent="-304800" lvl="3" marL="1828800" algn="l">
              <a:spcBef>
                <a:spcPts val="240"/>
              </a:spcBef>
              <a:spcAft>
                <a:spcPts val="0"/>
              </a:spcAft>
              <a:buClr>
                <a:schemeClr val="dk1"/>
              </a:buClr>
              <a:buSzPts val="1200"/>
              <a:buChar char="–"/>
              <a:defRPr sz="1200"/>
            </a:lvl4pPr>
            <a:lvl5pPr indent="-304800" lvl="4" marL="2286000" algn="l">
              <a:spcBef>
                <a:spcPts val="240"/>
              </a:spcBef>
              <a:spcAft>
                <a:spcPts val="0"/>
              </a:spcAft>
              <a:buClr>
                <a:schemeClr val="dk1"/>
              </a:buClr>
              <a:buSzPts val="1200"/>
              <a:buChar char="»"/>
              <a:defRPr sz="1200"/>
            </a:lvl5pPr>
            <a:lvl6pPr indent="-304800" lvl="5" marL="2743200" algn="l">
              <a:spcBef>
                <a:spcPts val="240"/>
              </a:spcBef>
              <a:spcAft>
                <a:spcPts val="0"/>
              </a:spcAft>
              <a:buClr>
                <a:schemeClr val="dk1"/>
              </a:buClr>
              <a:buSzPts val="1200"/>
              <a:buChar char="•"/>
              <a:defRPr sz="1200"/>
            </a:lvl6pPr>
            <a:lvl7pPr indent="-304800" lvl="6" marL="3200400" algn="l">
              <a:spcBef>
                <a:spcPts val="240"/>
              </a:spcBef>
              <a:spcAft>
                <a:spcPts val="0"/>
              </a:spcAft>
              <a:buClr>
                <a:schemeClr val="dk1"/>
              </a:buClr>
              <a:buSzPts val="1200"/>
              <a:buChar char="•"/>
              <a:defRPr sz="1200"/>
            </a:lvl7pPr>
            <a:lvl8pPr indent="-304800" lvl="7" marL="3657600" algn="l">
              <a:spcBef>
                <a:spcPts val="240"/>
              </a:spcBef>
              <a:spcAft>
                <a:spcPts val="0"/>
              </a:spcAft>
              <a:buClr>
                <a:schemeClr val="dk1"/>
              </a:buClr>
              <a:buSzPts val="1200"/>
              <a:buChar char="•"/>
              <a:defRPr sz="1200"/>
            </a:lvl8pPr>
            <a:lvl9pPr indent="-304800" lvl="8" marL="4114800" algn="l">
              <a:spcBef>
                <a:spcPts val="240"/>
              </a:spcBef>
              <a:spcAft>
                <a:spcPts val="0"/>
              </a:spcAft>
              <a:buClr>
                <a:schemeClr val="dk1"/>
              </a:buClr>
              <a:buSzPts val="1200"/>
              <a:buChar char="•"/>
              <a:defRPr sz="1200"/>
            </a:lvl9pPr>
          </a:lstStyle>
          <a:p/>
        </p:txBody>
      </p:sp>
      <p:sp>
        <p:nvSpPr>
          <p:cNvPr id="50" name="Google Shape;50;p17"/>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7"/>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7"/>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18"/>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18"/>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8"/>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8"/>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19"/>
          <p:cNvSpPr txBox="1"/>
          <p:nvPr>
            <p:ph type="title"/>
          </p:nvPr>
        </p:nvSpPr>
        <p:spPr>
          <a:xfrm>
            <a:off x="457201" y="204787"/>
            <a:ext cx="3008313" cy="8715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1500"/>
              <a:buFont typeface="Calibri"/>
              <a:buNone/>
              <a:defRPr b="1"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9"/>
          <p:cNvSpPr txBox="1"/>
          <p:nvPr>
            <p:ph idx="1" type="body"/>
          </p:nvPr>
        </p:nvSpPr>
        <p:spPr>
          <a:xfrm>
            <a:off x="3575050" y="204788"/>
            <a:ext cx="5111750" cy="4389835"/>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61950" lvl="1" marL="914400" algn="l">
              <a:spcBef>
                <a:spcPts val="420"/>
              </a:spcBef>
              <a:spcAft>
                <a:spcPts val="0"/>
              </a:spcAft>
              <a:buClr>
                <a:schemeClr val="dk1"/>
              </a:buClr>
              <a:buSzPts val="2100"/>
              <a:buChar char="–"/>
              <a:defRPr sz="2100"/>
            </a:lvl2pPr>
            <a:lvl3pPr indent="-342900" lvl="2" marL="1371600" algn="l">
              <a:spcBef>
                <a:spcPts val="360"/>
              </a:spcBef>
              <a:spcAft>
                <a:spcPts val="0"/>
              </a:spcAft>
              <a:buClr>
                <a:schemeClr val="dk1"/>
              </a:buClr>
              <a:buSzPts val="1800"/>
              <a:buChar char="•"/>
              <a:defRPr sz="1800"/>
            </a:lvl3pPr>
            <a:lvl4pPr indent="-323850" lvl="3" marL="1828800" algn="l">
              <a:spcBef>
                <a:spcPts val="300"/>
              </a:spcBef>
              <a:spcAft>
                <a:spcPts val="0"/>
              </a:spcAft>
              <a:buClr>
                <a:schemeClr val="dk1"/>
              </a:buClr>
              <a:buSzPts val="1500"/>
              <a:buChar char="–"/>
              <a:defRPr sz="1500"/>
            </a:lvl4pPr>
            <a:lvl5pPr indent="-323850" lvl="4" marL="2286000" algn="l">
              <a:spcBef>
                <a:spcPts val="300"/>
              </a:spcBef>
              <a:spcAft>
                <a:spcPts val="0"/>
              </a:spcAft>
              <a:buClr>
                <a:schemeClr val="dk1"/>
              </a:buClr>
              <a:buSzPts val="1500"/>
              <a:buChar char="»"/>
              <a:defRPr sz="1500"/>
            </a:lvl5pPr>
            <a:lvl6pPr indent="-323850" lvl="5" marL="2743200" algn="l">
              <a:spcBef>
                <a:spcPts val="300"/>
              </a:spcBef>
              <a:spcAft>
                <a:spcPts val="0"/>
              </a:spcAft>
              <a:buClr>
                <a:schemeClr val="dk1"/>
              </a:buClr>
              <a:buSzPts val="1500"/>
              <a:buChar char="•"/>
              <a:defRPr sz="1500"/>
            </a:lvl6pPr>
            <a:lvl7pPr indent="-323850" lvl="6" marL="3200400" algn="l">
              <a:spcBef>
                <a:spcPts val="300"/>
              </a:spcBef>
              <a:spcAft>
                <a:spcPts val="0"/>
              </a:spcAft>
              <a:buClr>
                <a:schemeClr val="dk1"/>
              </a:buClr>
              <a:buSzPts val="1500"/>
              <a:buChar char="•"/>
              <a:defRPr sz="1500"/>
            </a:lvl7pPr>
            <a:lvl8pPr indent="-323850" lvl="7" marL="3657600" algn="l">
              <a:spcBef>
                <a:spcPts val="300"/>
              </a:spcBef>
              <a:spcAft>
                <a:spcPts val="0"/>
              </a:spcAft>
              <a:buClr>
                <a:schemeClr val="dk1"/>
              </a:buClr>
              <a:buSzPts val="1500"/>
              <a:buChar char="•"/>
              <a:defRPr sz="1500"/>
            </a:lvl8pPr>
            <a:lvl9pPr indent="-323850" lvl="8" marL="4114800" algn="l">
              <a:spcBef>
                <a:spcPts val="300"/>
              </a:spcBef>
              <a:spcAft>
                <a:spcPts val="0"/>
              </a:spcAft>
              <a:buClr>
                <a:schemeClr val="dk1"/>
              </a:buClr>
              <a:buSzPts val="1500"/>
              <a:buChar char="•"/>
              <a:defRPr sz="1500"/>
            </a:lvl9pPr>
          </a:lstStyle>
          <a:p/>
        </p:txBody>
      </p:sp>
      <p:sp>
        <p:nvSpPr>
          <p:cNvPr id="61" name="Google Shape;61;p19"/>
          <p:cNvSpPr txBox="1"/>
          <p:nvPr>
            <p:ph idx="2" type="body"/>
          </p:nvPr>
        </p:nvSpPr>
        <p:spPr>
          <a:xfrm>
            <a:off x="457201" y="1076326"/>
            <a:ext cx="3008313" cy="3518297"/>
          </a:xfrm>
          <a:prstGeom prst="rect">
            <a:avLst/>
          </a:prstGeom>
          <a:noFill/>
          <a:ln>
            <a:noFill/>
          </a:ln>
        </p:spPr>
        <p:txBody>
          <a:bodyPr anchorCtr="0" anchor="t" bIns="45700" lIns="91425" spcFirstLastPara="1" rIns="91425" wrap="square" tIns="45700">
            <a:normAutofit/>
          </a:bodyPr>
          <a:lstStyle>
            <a:lvl1pPr indent="-228600" lvl="0" marL="457200" algn="l">
              <a:spcBef>
                <a:spcPts val="210"/>
              </a:spcBef>
              <a:spcAft>
                <a:spcPts val="0"/>
              </a:spcAft>
              <a:buClr>
                <a:schemeClr val="dk1"/>
              </a:buClr>
              <a:buSzPts val="1050"/>
              <a:buNone/>
              <a:defRPr sz="1050"/>
            </a:lvl1pPr>
            <a:lvl2pPr indent="-228600" lvl="1" marL="914400" algn="l">
              <a:spcBef>
                <a:spcPts val="180"/>
              </a:spcBef>
              <a:spcAft>
                <a:spcPts val="0"/>
              </a:spcAft>
              <a:buClr>
                <a:schemeClr val="dk1"/>
              </a:buClr>
              <a:buSzPts val="900"/>
              <a:buNone/>
              <a:defRPr sz="900"/>
            </a:lvl2pPr>
            <a:lvl3pPr indent="-228600" lvl="2" marL="1371600" algn="l">
              <a:spcBef>
                <a:spcPts val="150"/>
              </a:spcBef>
              <a:spcAft>
                <a:spcPts val="0"/>
              </a:spcAft>
              <a:buClr>
                <a:schemeClr val="dk1"/>
              </a:buClr>
              <a:buSzPts val="750"/>
              <a:buNone/>
              <a:defRPr sz="750"/>
            </a:lvl3pPr>
            <a:lvl4pPr indent="-228600" lvl="3" marL="1828800" algn="l">
              <a:spcBef>
                <a:spcPts val="135"/>
              </a:spcBef>
              <a:spcAft>
                <a:spcPts val="0"/>
              </a:spcAft>
              <a:buClr>
                <a:schemeClr val="dk1"/>
              </a:buClr>
              <a:buSzPts val="675"/>
              <a:buNone/>
              <a:defRPr sz="675"/>
            </a:lvl4pPr>
            <a:lvl5pPr indent="-228600" lvl="4" marL="2286000" algn="l">
              <a:spcBef>
                <a:spcPts val="135"/>
              </a:spcBef>
              <a:spcAft>
                <a:spcPts val="0"/>
              </a:spcAft>
              <a:buClr>
                <a:schemeClr val="dk1"/>
              </a:buClr>
              <a:buSzPts val="675"/>
              <a:buNone/>
              <a:defRPr sz="675"/>
            </a:lvl5pPr>
            <a:lvl6pPr indent="-228600" lvl="5" marL="2743200" algn="l">
              <a:spcBef>
                <a:spcPts val="135"/>
              </a:spcBef>
              <a:spcAft>
                <a:spcPts val="0"/>
              </a:spcAft>
              <a:buClr>
                <a:schemeClr val="dk1"/>
              </a:buClr>
              <a:buSzPts val="675"/>
              <a:buNone/>
              <a:defRPr sz="675"/>
            </a:lvl6pPr>
            <a:lvl7pPr indent="-228600" lvl="6" marL="3200400" algn="l">
              <a:spcBef>
                <a:spcPts val="135"/>
              </a:spcBef>
              <a:spcAft>
                <a:spcPts val="0"/>
              </a:spcAft>
              <a:buClr>
                <a:schemeClr val="dk1"/>
              </a:buClr>
              <a:buSzPts val="675"/>
              <a:buNone/>
              <a:defRPr sz="675"/>
            </a:lvl7pPr>
            <a:lvl8pPr indent="-228600" lvl="7" marL="3657600" algn="l">
              <a:spcBef>
                <a:spcPts val="135"/>
              </a:spcBef>
              <a:spcAft>
                <a:spcPts val="0"/>
              </a:spcAft>
              <a:buClr>
                <a:schemeClr val="dk1"/>
              </a:buClr>
              <a:buSzPts val="675"/>
              <a:buNone/>
              <a:defRPr sz="675"/>
            </a:lvl8pPr>
            <a:lvl9pPr indent="-228600" lvl="8" marL="4114800" algn="l">
              <a:spcBef>
                <a:spcPts val="135"/>
              </a:spcBef>
              <a:spcAft>
                <a:spcPts val="0"/>
              </a:spcAft>
              <a:buClr>
                <a:schemeClr val="dk1"/>
              </a:buClr>
              <a:buSzPts val="675"/>
              <a:buNone/>
              <a:defRPr sz="675"/>
            </a:lvl9pPr>
          </a:lstStyle>
          <a:p/>
        </p:txBody>
      </p:sp>
      <p:sp>
        <p:nvSpPr>
          <p:cNvPr id="62" name="Google Shape;62;p19"/>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9"/>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9"/>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0"/>
          <p:cNvSpPr txBox="1"/>
          <p:nvPr>
            <p:ph type="title"/>
          </p:nvPr>
        </p:nvSpPr>
        <p:spPr>
          <a:xfrm>
            <a:off x="1792288" y="3600450"/>
            <a:ext cx="5486400" cy="425054"/>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1500"/>
              <a:buFont typeface="Calibri"/>
              <a:buNone/>
              <a:defRPr b="1"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0"/>
          <p:cNvSpPr/>
          <p:nvPr>
            <p:ph idx="2" type="pic"/>
          </p:nvPr>
        </p:nvSpPr>
        <p:spPr>
          <a:xfrm>
            <a:off x="1792288" y="459581"/>
            <a:ext cx="5486400" cy="3086100"/>
          </a:xfrm>
          <a:prstGeom prst="rect">
            <a:avLst/>
          </a:prstGeom>
          <a:noFill/>
          <a:ln>
            <a:noFill/>
          </a:ln>
        </p:spPr>
      </p:sp>
      <p:sp>
        <p:nvSpPr>
          <p:cNvPr id="68" name="Google Shape;68;p20"/>
          <p:cNvSpPr txBox="1"/>
          <p:nvPr>
            <p:ph idx="1" type="body"/>
          </p:nvPr>
        </p:nvSpPr>
        <p:spPr>
          <a:xfrm>
            <a:off x="1792288" y="4025503"/>
            <a:ext cx="5486400" cy="603647"/>
          </a:xfrm>
          <a:prstGeom prst="rect">
            <a:avLst/>
          </a:prstGeom>
          <a:noFill/>
          <a:ln>
            <a:noFill/>
          </a:ln>
        </p:spPr>
        <p:txBody>
          <a:bodyPr anchorCtr="0" anchor="t" bIns="45700" lIns="91425" spcFirstLastPara="1" rIns="91425" wrap="square" tIns="45700">
            <a:normAutofit/>
          </a:bodyPr>
          <a:lstStyle>
            <a:lvl1pPr indent="-228600" lvl="0" marL="457200" algn="l">
              <a:spcBef>
                <a:spcPts val="210"/>
              </a:spcBef>
              <a:spcAft>
                <a:spcPts val="0"/>
              </a:spcAft>
              <a:buClr>
                <a:schemeClr val="dk1"/>
              </a:buClr>
              <a:buSzPts val="1050"/>
              <a:buNone/>
              <a:defRPr sz="1050"/>
            </a:lvl1pPr>
            <a:lvl2pPr indent="-228600" lvl="1" marL="914400" algn="l">
              <a:spcBef>
                <a:spcPts val="180"/>
              </a:spcBef>
              <a:spcAft>
                <a:spcPts val="0"/>
              </a:spcAft>
              <a:buClr>
                <a:schemeClr val="dk1"/>
              </a:buClr>
              <a:buSzPts val="900"/>
              <a:buNone/>
              <a:defRPr sz="900"/>
            </a:lvl2pPr>
            <a:lvl3pPr indent="-228600" lvl="2" marL="1371600" algn="l">
              <a:spcBef>
                <a:spcPts val="150"/>
              </a:spcBef>
              <a:spcAft>
                <a:spcPts val="0"/>
              </a:spcAft>
              <a:buClr>
                <a:schemeClr val="dk1"/>
              </a:buClr>
              <a:buSzPts val="750"/>
              <a:buNone/>
              <a:defRPr sz="750"/>
            </a:lvl3pPr>
            <a:lvl4pPr indent="-228600" lvl="3" marL="1828800" algn="l">
              <a:spcBef>
                <a:spcPts val="135"/>
              </a:spcBef>
              <a:spcAft>
                <a:spcPts val="0"/>
              </a:spcAft>
              <a:buClr>
                <a:schemeClr val="dk1"/>
              </a:buClr>
              <a:buSzPts val="675"/>
              <a:buNone/>
              <a:defRPr sz="675"/>
            </a:lvl4pPr>
            <a:lvl5pPr indent="-228600" lvl="4" marL="2286000" algn="l">
              <a:spcBef>
                <a:spcPts val="135"/>
              </a:spcBef>
              <a:spcAft>
                <a:spcPts val="0"/>
              </a:spcAft>
              <a:buClr>
                <a:schemeClr val="dk1"/>
              </a:buClr>
              <a:buSzPts val="675"/>
              <a:buNone/>
              <a:defRPr sz="675"/>
            </a:lvl5pPr>
            <a:lvl6pPr indent="-228600" lvl="5" marL="2743200" algn="l">
              <a:spcBef>
                <a:spcPts val="135"/>
              </a:spcBef>
              <a:spcAft>
                <a:spcPts val="0"/>
              </a:spcAft>
              <a:buClr>
                <a:schemeClr val="dk1"/>
              </a:buClr>
              <a:buSzPts val="675"/>
              <a:buNone/>
              <a:defRPr sz="675"/>
            </a:lvl6pPr>
            <a:lvl7pPr indent="-228600" lvl="6" marL="3200400" algn="l">
              <a:spcBef>
                <a:spcPts val="135"/>
              </a:spcBef>
              <a:spcAft>
                <a:spcPts val="0"/>
              </a:spcAft>
              <a:buClr>
                <a:schemeClr val="dk1"/>
              </a:buClr>
              <a:buSzPts val="675"/>
              <a:buNone/>
              <a:defRPr sz="675"/>
            </a:lvl7pPr>
            <a:lvl8pPr indent="-228600" lvl="7" marL="3657600" algn="l">
              <a:spcBef>
                <a:spcPts val="135"/>
              </a:spcBef>
              <a:spcAft>
                <a:spcPts val="0"/>
              </a:spcAft>
              <a:buClr>
                <a:schemeClr val="dk1"/>
              </a:buClr>
              <a:buSzPts val="675"/>
              <a:buNone/>
              <a:defRPr sz="675"/>
            </a:lvl8pPr>
            <a:lvl9pPr indent="-228600" lvl="8" marL="4114800" algn="l">
              <a:spcBef>
                <a:spcPts val="135"/>
              </a:spcBef>
              <a:spcAft>
                <a:spcPts val="0"/>
              </a:spcAft>
              <a:buClr>
                <a:schemeClr val="dk1"/>
              </a:buClr>
              <a:buSzPts val="675"/>
              <a:buNone/>
              <a:defRPr sz="675"/>
            </a:lvl9pPr>
          </a:lstStyle>
          <a:p/>
        </p:txBody>
      </p:sp>
      <p:sp>
        <p:nvSpPr>
          <p:cNvPr id="69" name="Google Shape;69;p20"/>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0"/>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0"/>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1"/>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1"/>
          <p:cNvSpPr txBox="1"/>
          <p:nvPr>
            <p:ph idx="1" type="body"/>
          </p:nvPr>
        </p:nvSpPr>
        <p:spPr>
          <a:xfrm>
            <a:off x="457200" y="1200151"/>
            <a:ext cx="8229600" cy="3394472"/>
          </a:xfrm>
          <a:prstGeom prst="rect">
            <a:avLst/>
          </a:prstGeom>
          <a:noFill/>
          <a:ln>
            <a:noFill/>
          </a:ln>
        </p:spPr>
        <p:txBody>
          <a:bodyPr anchorCtr="0" anchor="t" bIns="45700" lIns="91425" spcFirstLastPara="1" rIns="91425" wrap="square" tIns="45700">
            <a:normAutofit/>
          </a:bodyPr>
          <a:lstStyle>
            <a:lvl1pPr indent="-381000" lvl="0" marL="4572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61950" lvl="1" marL="914400" marR="0" rtl="0" algn="l">
              <a:spcBef>
                <a:spcPts val="42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rtl="0" algn="l">
              <a:spcBef>
                <a:spcPts val="36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rtl="0" algn="l">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rtl="0" algn="l">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rtl="0" algn="l">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2" name="Google Shape;12;p11"/>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1"/>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1"/>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1.png"/><Relationship Id="rId5" Type="http://schemas.openxmlformats.org/officeDocument/2006/relationships/image" Target="../media/image9.png"/><Relationship Id="rId6"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5.png"/><Relationship Id="rId4" Type="http://schemas.openxmlformats.org/officeDocument/2006/relationships/hyperlink" Target="https://satijalab.org/seurat/v3.1/pbmc3k_tutorial.html" TargetMode="External"/><Relationship Id="rId5" Type="http://schemas.openxmlformats.org/officeDocument/2006/relationships/image" Target="../media/image11.png"/><Relationship Id="rId6" Type="http://schemas.openxmlformats.org/officeDocument/2006/relationships/image" Target="../media/image19.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18.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8.png"/><Relationship Id="rId5" Type="http://schemas.openxmlformats.org/officeDocument/2006/relationships/image" Target="../media/image17.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www.genepattern.org/" TargetMode="External"/><Relationship Id="rId4" Type="http://schemas.openxmlformats.org/officeDocument/2006/relationships/hyperlink" Target="http://www.g2nb.org/" TargetMode="External"/><Relationship Id="rId5" Type="http://schemas.openxmlformats.org/officeDocument/2006/relationships/hyperlink" Target="http://www.igv.org/" TargetMode="External"/><Relationship Id="rId6" Type="http://schemas.openxmlformats.org/officeDocument/2006/relationships/hyperlink" Target="https://www.gsea-msigdb.or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groups.google.com/g/genepattern-help" TargetMode="External"/><Relationship Id="rId4" Type="http://schemas.openxmlformats.org/officeDocument/2006/relationships/hyperlink" Target="http://www.genepattern.org/gp_mail.html" TargetMode="External"/><Relationship Id="rId5" Type="http://schemas.openxmlformats.org/officeDocument/2006/relationships/image" Target="../media/image2.png"/><Relationship Id="rId6"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
          <p:cNvSpPr txBox="1"/>
          <p:nvPr>
            <p:ph type="title"/>
          </p:nvPr>
        </p:nvSpPr>
        <p:spPr>
          <a:xfrm>
            <a:off x="1485900" y="292130"/>
            <a:ext cx="6172200" cy="436786"/>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300"/>
              <a:buFont typeface="Calibri"/>
              <a:buNone/>
            </a:pPr>
            <a:r>
              <a:rPr lang="en-US"/>
              <a:t>Other GenePattern Features</a:t>
            </a:r>
            <a:endParaRPr/>
          </a:p>
        </p:txBody>
      </p:sp>
      <p:pic>
        <p:nvPicPr>
          <p:cNvPr id="102" name="Google Shape;102;p1"/>
          <p:cNvPicPr preferRelativeResize="0"/>
          <p:nvPr/>
        </p:nvPicPr>
        <p:blipFill rotWithShape="1">
          <a:blip r:embed="rId3">
            <a:alphaModFix/>
          </a:blip>
          <a:srcRect b="0" l="0" r="0" t="0"/>
          <a:stretch/>
        </p:blipFill>
        <p:spPr>
          <a:xfrm>
            <a:off x="5029200" y="971551"/>
            <a:ext cx="1599493" cy="2102552"/>
          </a:xfrm>
          <a:prstGeom prst="rect">
            <a:avLst/>
          </a:prstGeom>
          <a:noFill/>
          <a:ln>
            <a:noFill/>
          </a:ln>
        </p:spPr>
      </p:pic>
      <p:pic>
        <p:nvPicPr>
          <p:cNvPr descr="scatterplot_gridlines_zoomed" id="103" name="Google Shape;103;p1"/>
          <p:cNvPicPr preferRelativeResize="0"/>
          <p:nvPr/>
        </p:nvPicPr>
        <p:blipFill rotWithShape="1">
          <a:blip r:embed="rId4">
            <a:alphaModFix/>
          </a:blip>
          <a:srcRect b="0" l="0" r="0" t="0"/>
          <a:stretch/>
        </p:blipFill>
        <p:spPr>
          <a:xfrm>
            <a:off x="1828800" y="971550"/>
            <a:ext cx="2743200" cy="1555949"/>
          </a:xfrm>
          <a:prstGeom prst="rect">
            <a:avLst/>
          </a:prstGeom>
          <a:noFill/>
          <a:ln>
            <a:noFill/>
          </a:ln>
        </p:spPr>
      </p:pic>
      <p:pic>
        <p:nvPicPr>
          <p:cNvPr descr="cytoscape.png" id="104" name="Google Shape;104;p1"/>
          <p:cNvPicPr preferRelativeResize="0"/>
          <p:nvPr/>
        </p:nvPicPr>
        <p:blipFill rotWithShape="1">
          <a:blip r:embed="rId5">
            <a:alphaModFix/>
          </a:blip>
          <a:srcRect b="0" l="0" r="0" t="0"/>
          <a:stretch/>
        </p:blipFill>
        <p:spPr>
          <a:xfrm>
            <a:off x="1828800" y="2971800"/>
            <a:ext cx="2847337" cy="1657350"/>
          </a:xfrm>
          <a:prstGeom prst="rect">
            <a:avLst/>
          </a:prstGeom>
          <a:noFill/>
          <a:ln>
            <a:noFill/>
          </a:ln>
        </p:spPr>
      </p:pic>
      <p:sp>
        <p:nvSpPr>
          <p:cNvPr id="105" name="Google Shape;105;p1"/>
          <p:cNvSpPr txBox="1"/>
          <p:nvPr/>
        </p:nvSpPr>
        <p:spPr>
          <a:xfrm>
            <a:off x="1828800" y="2457450"/>
            <a:ext cx="2743200" cy="30008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350" u="none" cap="none" strike="noStrike">
                <a:solidFill>
                  <a:schemeClr val="dk1"/>
                </a:solidFill>
                <a:latin typeface="Calibri"/>
                <a:ea typeface="Calibri"/>
                <a:cs typeface="Calibri"/>
                <a:sym typeface="Calibri"/>
              </a:rPr>
              <a:t>Flow Cytometry</a:t>
            </a:r>
            <a:endParaRPr b="0" i="0" sz="1350" u="none" cap="none" strike="noStrike">
              <a:solidFill>
                <a:schemeClr val="dk1"/>
              </a:solidFill>
              <a:latin typeface="Calibri"/>
              <a:ea typeface="Calibri"/>
              <a:cs typeface="Calibri"/>
              <a:sym typeface="Calibri"/>
            </a:endParaRPr>
          </a:p>
        </p:txBody>
      </p:sp>
      <p:sp>
        <p:nvSpPr>
          <p:cNvPr id="106" name="Google Shape;106;p1"/>
          <p:cNvSpPr txBox="1"/>
          <p:nvPr/>
        </p:nvSpPr>
        <p:spPr>
          <a:xfrm>
            <a:off x="1828800" y="4629150"/>
            <a:ext cx="2800350" cy="30008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350" u="none" cap="none" strike="noStrike">
                <a:solidFill>
                  <a:schemeClr val="dk1"/>
                </a:solidFill>
                <a:latin typeface="Calibri"/>
                <a:ea typeface="Calibri"/>
                <a:cs typeface="Calibri"/>
                <a:sym typeface="Calibri"/>
              </a:rPr>
              <a:t>Network Analysis</a:t>
            </a:r>
            <a:endParaRPr/>
          </a:p>
        </p:txBody>
      </p:sp>
      <p:sp>
        <p:nvSpPr>
          <p:cNvPr id="107" name="Google Shape;107;p1"/>
          <p:cNvSpPr txBox="1"/>
          <p:nvPr/>
        </p:nvSpPr>
        <p:spPr>
          <a:xfrm>
            <a:off x="6629400" y="1600201"/>
            <a:ext cx="1251699" cy="71558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350" u="none" cap="none" strike="noStrike">
                <a:solidFill>
                  <a:schemeClr val="dk1"/>
                </a:solidFill>
                <a:latin typeface="Calibri"/>
                <a:ea typeface="Calibri"/>
                <a:cs typeface="Calibri"/>
                <a:sym typeface="Calibri"/>
              </a:rPr>
              <a:t>Sequence Variation</a:t>
            </a:r>
            <a:endParaRPr/>
          </a:p>
          <a:p>
            <a:pPr indent="0" lvl="0" marL="0" marR="0" rtl="0" algn="ctr">
              <a:spcBef>
                <a:spcPts val="0"/>
              </a:spcBef>
              <a:spcAft>
                <a:spcPts val="0"/>
              </a:spcAft>
              <a:buNone/>
            </a:pPr>
            <a:r>
              <a:rPr b="0" i="0" lang="en-US" sz="1350" u="none" cap="none" strike="noStrike">
                <a:solidFill>
                  <a:schemeClr val="dk1"/>
                </a:solidFill>
                <a:latin typeface="Calibri"/>
                <a:ea typeface="Calibri"/>
                <a:cs typeface="Calibri"/>
                <a:sym typeface="Calibri"/>
              </a:rPr>
              <a:t>Analysis</a:t>
            </a:r>
            <a:endParaRPr/>
          </a:p>
        </p:txBody>
      </p:sp>
      <p:sp>
        <p:nvSpPr>
          <p:cNvPr id="108" name="Google Shape;108;p1"/>
          <p:cNvSpPr txBox="1"/>
          <p:nvPr/>
        </p:nvSpPr>
        <p:spPr>
          <a:xfrm>
            <a:off x="5257800" y="4629150"/>
            <a:ext cx="2343150" cy="30008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350" u="none" cap="none" strike="noStrike">
                <a:solidFill>
                  <a:schemeClr val="dk1"/>
                </a:solidFill>
                <a:latin typeface="Calibri"/>
                <a:ea typeface="Calibri"/>
                <a:cs typeface="Calibri"/>
                <a:sym typeface="Calibri"/>
              </a:rPr>
              <a:t>Proteomics</a:t>
            </a:r>
            <a:endParaRPr/>
          </a:p>
        </p:txBody>
      </p:sp>
      <p:pic>
        <p:nvPicPr>
          <p:cNvPr id="109" name="Google Shape;109;p1"/>
          <p:cNvPicPr preferRelativeResize="0"/>
          <p:nvPr/>
        </p:nvPicPr>
        <p:blipFill rotWithShape="1">
          <a:blip r:embed="rId6">
            <a:alphaModFix/>
          </a:blip>
          <a:srcRect b="0" l="0" r="0" t="0"/>
          <a:stretch/>
        </p:blipFill>
        <p:spPr>
          <a:xfrm>
            <a:off x="5143501" y="3314700"/>
            <a:ext cx="2447786" cy="1314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
          <p:cNvPicPr preferRelativeResize="0"/>
          <p:nvPr/>
        </p:nvPicPr>
        <p:blipFill rotWithShape="1">
          <a:blip r:embed="rId3">
            <a:alphaModFix/>
          </a:blip>
          <a:srcRect b="0" l="0" r="0" t="0"/>
          <a:stretch/>
        </p:blipFill>
        <p:spPr>
          <a:xfrm>
            <a:off x="1485900" y="332910"/>
            <a:ext cx="835380" cy="871290"/>
          </a:xfrm>
          <a:prstGeom prst="rect">
            <a:avLst/>
          </a:prstGeom>
          <a:noFill/>
          <a:ln>
            <a:noFill/>
          </a:ln>
        </p:spPr>
      </p:pic>
      <p:sp>
        <p:nvSpPr>
          <p:cNvPr id="115" name="Google Shape;115;p2"/>
          <p:cNvSpPr txBox="1"/>
          <p:nvPr/>
        </p:nvSpPr>
        <p:spPr>
          <a:xfrm>
            <a:off x="2446020" y="167130"/>
            <a:ext cx="5212080" cy="110214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b="0" i="0" lang="en-US" sz="3300" u="none" cap="none" strike="noStrike">
                <a:solidFill>
                  <a:srgbClr val="050505"/>
                </a:solidFill>
                <a:latin typeface="Arial"/>
                <a:ea typeface="Arial"/>
                <a:cs typeface="Arial"/>
                <a:sym typeface="Arial"/>
              </a:rPr>
              <a:t>Publish Your Notebooks</a:t>
            </a:r>
            <a:endParaRPr/>
          </a:p>
        </p:txBody>
      </p:sp>
      <p:sp>
        <p:nvSpPr>
          <p:cNvPr id="116" name="Google Shape;116;p2"/>
          <p:cNvSpPr txBox="1"/>
          <p:nvPr/>
        </p:nvSpPr>
        <p:spPr>
          <a:xfrm>
            <a:off x="2245680" y="1105920"/>
            <a:ext cx="5510970" cy="2982960"/>
          </a:xfrm>
          <a:prstGeom prst="rect">
            <a:avLst/>
          </a:prstGeom>
          <a:noFill/>
          <a:ln>
            <a:noFill/>
          </a:ln>
        </p:spPr>
        <p:txBody>
          <a:bodyPr anchorCtr="0" anchor="t" bIns="0" lIns="0" spcFirstLastPara="1" rIns="0" wrap="square" tIns="0">
            <a:noAutofit/>
          </a:bodyPr>
          <a:lstStyle/>
          <a:p>
            <a:pPr indent="-243000" lvl="0" marL="324000" marR="0" rtl="0" algn="l">
              <a:spcBef>
                <a:spcPts val="0"/>
              </a:spcBef>
              <a:spcAft>
                <a:spcPts val="0"/>
              </a:spcAft>
              <a:buClr>
                <a:srgbClr val="050505"/>
              </a:buClr>
              <a:buSzPts val="700"/>
              <a:buFont typeface="Noto Sans Symbols"/>
              <a:buChar char="●"/>
            </a:pPr>
            <a:r>
              <a:rPr lang="en-US" sz="2100">
                <a:solidFill>
                  <a:srgbClr val="000000"/>
                </a:solidFill>
                <a:latin typeface="Arial"/>
                <a:ea typeface="Arial"/>
                <a:cs typeface="Arial"/>
                <a:sym typeface="Arial"/>
              </a:rPr>
              <a:t>Publish your own notebooks on the g2nb workspace.</a:t>
            </a:r>
            <a:endParaRPr/>
          </a:p>
          <a:p>
            <a:pPr indent="-243000" lvl="0" marL="324000" marR="0" rtl="0" algn="l">
              <a:spcBef>
                <a:spcPts val="0"/>
              </a:spcBef>
              <a:spcAft>
                <a:spcPts val="0"/>
              </a:spcAft>
              <a:buClr>
                <a:srgbClr val="050505"/>
              </a:buClr>
              <a:buSzPts val="700"/>
              <a:buFont typeface="Noto Sans Symbols"/>
              <a:buChar char="●"/>
            </a:pPr>
            <a:r>
              <a:rPr lang="en-US" sz="2100">
                <a:solidFill>
                  <a:srgbClr val="000000"/>
                </a:solidFill>
                <a:latin typeface="Arial"/>
                <a:ea typeface="Arial"/>
                <a:cs typeface="Arial"/>
                <a:sym typeface="Arial"/>
              </a:rPr>
              <a:t>Share notebooks with others.</a:t>
            </a:r>
            <a:endParaRPr/>
          </a:p>
        </p:txBody>
      </p:sp>
      <p:pic>
        <p:nvPicPr>
          <p:cNvPr id="117" name="Google Shape;117;p2"/>
          <p:cNvPicPr preferRelativeResize="0"/>
          <p:nvPr/>
        </p:nvPicPr>
        <p:blipFill rotWithShape="1">
          <a:blip r:embed="rId4">
            <a:alphaModFix/>
          </a:blip>
          <a:srcRect b="0" l="0" r="0" t="0"/>
          <a:stretch/>
        </p:blipFill>
        <p:spPr>
          <a:xfrm>
            <a:off x="2446020" y="2439720"/>
            <a:ext cx="5349240" cy="253746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3"/>
          <p:cNvSpPr txBox="1"/>
          <p:nvPr>
            <p:ph type="title"/>
          </p:nvPr>
        </p:nvSpPr>
        <p:spPr>
          <a:xfrm>
            <a:off x="400979" y="79388"/>
            <a:ext cx="5802972" cy="712236"/>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2600"/>
              <a:buFont typeface="Calibri"/>
              <a:buNone/>
            </a:pPr>
            <a:r>
              <a:rPr lang="en-US" sz="2600"/>
              <a:t>The Seurat GenePattern Notebook</a:t>
            </a:r>
            <a:endParaRPr/>
          </a:p>
        </p:txBody>
      </p:sp>
      <p:pic>
        <p:nvPicPr>
          <p:cNvPr id="124" name="Google Shape;124;p3"/>
          <p:cNvPicPr preferRelativeResize="0"/>
          <p:nvPr/>
        </p:nvPicPr>
        <p:blipFill rotWithShape="1">
          <a:blip r:embed="rId3">
            <a:alphaModFix/>
          </a:blip>
          <a:srcRect b="47785" l="0" r="0" t="0"/>
          <a:stretch/>
        </p:blipFill>
        <p:spPr>
          <a:xfrm>
            <a:off x="-1" y="931473"/>
            <a:ext cx="4574819" cy="1025832"/>
          </a:xfrm>
          <a:prstGeom prst="rect">
            <a:avLst/>
          </a:prstGeom>
          <a:noFill/>
          <a:ln>
            <a:noFill/>
          </a:ln>
        </p:spPr>
      </p:pic>
      <p:sp>
        <p:nvSpPr>
          <p:cNvPr id="125" name="Google Shape;125;p3"/>
          <p:cNvSpPr/>
          <p:nvPr/>
        </p:nvSpPr>
        <p:spPr>
          <a:xfrm>
            <a:off x="6820" y="4640052"/>
            <a:ext cx="4572000"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800" u="sng">
                <a:solidFill>
                  <a:schemeClr val="dk1"/>
                </a:solidFill>
                <a:latin typeface="Calibri"/>
                <a:ea typeface="Calibri"/>
                <a:cs typeface="Calibri"/>
                <a:sym typeface="Calibri"/>
                <a:hlinkClick r:id="rId4">
                  <a:extLst>
                    <a:ext uri="{A12FA001-AC4F-418D-AE19-62706E023703}">
                      <ahyp:hlinkClr val="tx"/>
                    </a:ext>
                  </a:extLst>
                </a:hlinkClick>
              </a:rPr>
              <a:t>https://satijalab.org/seurat/v3.1/pbmc3k_tutorial.html</a:t>
            </a:r>
            <a:endParaRPr sz="800">
              <a:solidFill>
                <a:schemeClr val="dk1"/>
              </a:solidFill>
              <a:latin typeface="Calibri"/>
              <a:ea typeface="Calibri"/>
              <a:cs typeface="Calibri"/>
              <a:sym typeface="Calibri"/>
            </a:endParaRPr>
          </a:p>
        </p:txBody>
      </p:sp>
      <p:pic>
        <p:nvPicPr>
          <p:cNvPr id="126" name="Google Shape;126;p3"/>
          <p:cNvPicPr preferRelativeResize="0"/>
          <p:nvPr/>
        </p:nvPicPr>
        <p:blipFill rotWithShape="1">
          <a:blip r:embed="rId5">
            <a:alphaModFix/>
          </a:blip>
          <a:srcRect b="0" l="0" r="0" t="0"/>
          <a:stretch/>
        </p:blipFill>
        <p:spPr>
          <a:xfrm>
            <a:off x="90632" y="1957305"/>
            <a:ext cx="4408851" cy="2446261"/>
          </a:xfrm>
          <a:prstGeom prst="rect">
            <a:avLst/>
          </a:prstGeom>
          <a:noFill/>
          <a:ln>
            <a:noFill/>
          </a:ln>
        </p:spPr>
      </p:pic>
      <p:pic>
        <p:nvPicPr>
          <p:cNvPr id="127" name="Google Shape;127;p3"/>
          <p:cNvPicPr preferRelativeResize="0"/>
          <p:nvPr/>
        </p:nvPicPr>
        <p:blipFill rotWithShape="1">
          <a:blip r:embed="rId6">
            <a:alphaModFix/>
          </a:blip>
          <a:srcRect b="0" l="0" r="0" t="0"/>
          <a:stretch/>
        </p:blipFill>
        <p:spPr>
          <a:xfrm>
            <a:off x="4572000" y="931473"/>
            <a:ext cx="4393694" cy="392402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4"/>
          <p:cNvSpPr txBox="1"/>
          <p:nvPr>
            <p:ph type="title"/>
          </p:nvPr>
        </p:nvSpPr>
        <p:spPr>
          <a:xfrm>
            <a:off x="400979" y="79388"/>
            <a:ext cx="5802972" cy="712236"/>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2600"/>
              <a:buFont typeface="Calibri"/>
              <a:buNone/>
            </a:pPr>
            <a:r>
              <a:rPr lang="en-US" sz="2600"/>
              <a:t>The STREAM Module and Notebook</a:t>
            </a:r>
            <a:endParaRPr/>
          </a:p>
        </p:txBody>
      </p:sp>
      <p:pic>
        <p:nvPicPr>
          <p:cNvPr id="134" name="Google Shape;134;p4"/>
          <p:cNvPicPr preferRelativeResize="0"/>
          <p:nvPr/>
        </p:nvPicPr>
        <p:blipFill rotWithShape="1">
          <a:blip r:embed="rId3">
            <a:alphaModFix/>
          </a:blip>
          <a:srcRect b="0" l="0" r="0" t="0"/>
          <a:stretch/>
        </p:blipFill>
        <p:spPr>
          <a:xfrm>
            <a:off x="228451" y="885981"/>
            <a:ext cx="3247994" cy="1657669"/>
          </a:xfrm>
          <a:prstGeom prst="rect">
            <a:avLst/>
          </a:prstGeom>
          <a:noFill/>
          <a:ln>
            <a:noFill/>
          </a:ln>
        </p:spPr>
      </p:pic>
      <p:pic>
        <p:nvPicPr>
          <p:cNvPr id="135" name="Google Shape;135;p4"/>
          <p:cNvPicPr preferRelativeResize="0"/>
          <p:nvPr/>
        </p:nvPicPr>
        <p:blipFill rotWithShape="1">
          <a:blip r:embed="rId4">
            <a:alphaModFix/>
          </a:blip>
          <a:srcRect b="0" l="0" r="0" t="0"/>
          <a:stretch/>
        </p:blipFill>
        <p:spPr>
          <a:xfrm>
            <a:off x="228451" y="2701147"/>
            <a:ext cx="3988090" cy="2225699"/>
          </a:xfrm>
          <a:prstGeom prst="rect">
            <a:avLst/>
          </a:prstGeom>
          <a:noFill/>
          <a:ln>
            <a:noFill/>
          </a:ln>
        </p:spPr>
      </p:pic>
      <p:pic>
        <p:nvPicPr>
          <p:cNvPr id="136" name="Google Shape;136;p4"/>
          <p:cNvPicPr preferRelativeResize="0"/>
          <p:nvPr/>
        </p:nvPicPr>
        <p:blipFill rotWithShape="1">
          <a:blip r:embed="rId5">
            <a:alphaModFix/>
          </a:blip>
          <a:srcRect b="0" l="0" r="0" t="0"/>
          <a:stretch/>
        </p:blipFill>
        <p:spPr>
          <a:xfrm>
            <a:off x="4572000" y="949984"/>
            <a:ext cx="4381283" cy="384953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5"/>
          <p:cNvSpPr txBox="1"/>
          <p:nvPr>
            <p:ph type="title"/>
          </p:nvPr>
        </p:nvSpPr>
        <p:spPr>
          <a:xfrm>
            <a:off x="400979" y="79388"/>
            <a:ext cx="5802972" cy="712236"/>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2600"/>
              <a:buFont typeface="Calibri"/>
              <a:buNone/>
            </a:pPr>
            <a:r>
              <a:rPr lang="en-US" sz="2600"/>
              <a:t>The CONOS Module and notebook</a:t>
            </a:r>
            <a:endParaRPr/>
          </a:p>
        </p:txBody>
      </p:sp>
      <p:pic>
        <p:nvPicPr>
          <p:cNvPr id="143" name="Google Shape;143;p5"/>
          <p:cNvPicPr preferRelativeResize="0"/>
          <p:nvPr/>
        </p:nvPicPr>
        <p:blipFill rotWithShape="1">
          <a:blip r:embed="rId3">
            <a:alphaModFix/>
          </a:blip>
          <a:srcRect b="0" l="0" r="0" t="0"/>
          <a:stretch/>
        </p:blipFill>
        <p:spPr>
          <a:xfrm>
            <a:off x="65537" y="862402"/>
            <a:ext cx="4506463" cy="1469662"/>
          </a:xfrm>
          <a:prstGeom prst="rect">
            <a:avLst/>
          </a:prstGeom>
          <a:noFill/>
          <a:ln>
            <a:noFill/>
          </a:ln>
        </p:spPr>
      </p:pic>
      <p:pic>
        <p:nvPicPr>
          <p:cNvPr id="144" name="Google Shape;144;p5"/>
          <p:cNvPicPr preferRelativeResize="0"/>
          <p:nvPr/>
        </p:nvPicPr>
        <p:blipFill rotWithShape="1">
          <a:blip r:embed="rId4">
            <a:alphaModFix/>
          </a:blip>
          <a:srcRect b="0" l="0" r="0" t="0"/>
          <a:stretch/>
        </p:blipFill>
        <p:spPr>
          <a:xfrm>
            <a:off x="336511" y="2402842"/>
            <a:ext cx="3964514" cy="2231815"/>
          </a:xfrm>
          <a:prstGeom prst="rect">
            <a:avLst/>
          </a:prstGeom>
          <a:noFill/>
          <a:ln>
            <a:noFill/>
          </a:ln>
        </p:spPr>
      </p:pic>
      <p:pic>
        <p:nvPicPr>
          <p:cNvPr id="145" name="Google Shape;145;p5"/>
          <p:cNvPicPr preferRelativeResize="0"/>
          <p:nvPr/>
        </p:nvPicPr>
        <p:blipFill rotWithShape="1">
          <a:blip r:embed="rId5">
            <a:alphaModFix/>
          </a:blip>
          <a:srcRect b="0" l="0" r="0" t="0"/>
          <a:stretch/>
        </p:blipFill>
        <p:spPr>
          <a:xfrm>
            <a:off x="4708359" y="973710"/>
            <a:ext cx="4099130" cy="366094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6"/>
          <p:cNvSpPr txBox="1"/>
          <p:nvPr/>
        </p:nvSpPr>
        <p:spPr>
          <a:xfrm>
            <a:off x="2446020" y="167130"/>
            <a:ext cx="5212080" cy="591716"/>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3300">
                <a:solidFill>
                  <a:srgbClr val="050505"/>
                </a:solidFill>
                <a:latin typeface="Arial"/>
                <a:ea typeface="Arial"/>
                <a:cs typeface="Arial"/>
                <a:sym typeface="Arial"/>
              </a:rPr>
              <a:t>GenePattern Python Library</a:t>
            </a:r>
            <a:endParaRPr/>
          </a:p>
        </p:txBody>
      </p:sp>
      <p:pic>
        <p:nvPicPr>
          <p:cNvPr id="151" name="Google Shape;151;p6"/>
          <p:cNvPicPr preferRelativeResize="0"/>
          <p:nvPr/>
        </p:nvPicPr>
        <p:blipFill rotWithShape="1">
          <a:blip r:embed="rId3">
            <a:alphaModFix/>
          </a:blip>
          <a:srcRect b="0" l="0" r="0" t="0"/>
          <a:stretch/>
        </p:blipFill>
        <p:spPr>
          <a:xfrm>
            <a:off x="1485900" y="84584"/>
            <a:ext cx="834858" cy="870753"/>
          </a:xfrm>
          <a:prstGeom prst="rect">
            <a:avLst/>
          </a:prstGeom>
          <a:noFill/>
          <a:ln>
            <a:noFill/>
          </a:ln>
        </p:spPr>
      </p:pic>
      <p:sp>
        <p:nvSpPr>
          <p:cNvPr id="152" name="Google Shape;152;p6"/>
          <p:cNvSpPr txBox="1"/>
          <p:nvPr/>
        </p:nvSpPr>
        <p:spPr>
          <a:xfrm>
            <a:off x="2245410" y="830525"/>
            <a:ext cx="5510970" cy="1167253"/>
          </a:xfrm>
          <a:prstGeom prst="rect">
            <a:avLst/>
          </a:prstGeom>
          <a:noFill/>
          <a:ln>
            <a:noFill/>
          </a:ln>
        </p:spPr>
        <p:txBody>
          <a:bodyPr anchorCtr="0" anchor="t" bIns="0" lIns="0" spcFirstLastPara="1" rIns="0" wrap="square" tIns="0">
            <a:noAutofit/>
          </a:bodyPr>
          <a:lstStyle/>
          <a:p>
            <a:pPr indent="-342900" lvl="0" marL="419100" marR="0" rtl="0" algn="l">
              <a:spcBef>
                <a:spcPts val="0"/>
              </a:spcBef>
              <a:spcAft>
                <a:spcPts val="0"/>
              </a:spcAft>
              <a:buClr>
                <a:srgbClr val="050505"/>
              </a:buClr>
              <a:buSzPts val="525"/>
              <a:buFont typeface="Arial"/>
              <a:buChar char="•"/>
            </a:pPr>
            <a:r>
              <a:rPr lang="en-US" sz="2100">
                <a:solidFill>
                  <a:srgbClr val="050505"/>
                </a:solidFill>
                <a:latin typeface="Arial"/>
                <a:ea typeface="Arial"/>
                <a:cs typeface="Arial"/>
                <a:sym typeface="Arial"/>
              </a:rPr>
              <a:t>Control a GenePattern server via Python</a:t>
            </a:r>
            <a:endParaRPr/>
          </a:p>
          <a:p>
            <a:pPr indent="-342900" lvl="0" marL="419100" marR="0" rtl="0" algn="l">
              <a:spcBef>
                <a:spcPts val="0"/>
              </a:spcBef>
              <a:spcAft>
                <a:spcPts val="0"/>
              </a:spcAft>
              <a:buClr>
                <a:srgbClr val="050505"/>
              </a:buClr>
              <a:buSzPts val="525"/>
              <a:buFont typeface="Arial"/>
              <a:buChar char="•"/>
            </a:pPr>
            <a:r>
              <a:rPr lang="en-US" sz="2100">
                <a:solidFill>
                  <a:srgbClr val="050505"/>
                </a:solidFill>
                <a:latin typeface="Arial"/>
                <a:ea typeface="Arial"/>
                <a:cs typeface="Arial"/>
                <a:sym typeface="Arial"/>
              </a:rPr>
              <a:t>Automatic integration with GenePattern cell data</a:t>
            </a:r>
            <a:endParaRPr/>
          </a:p>
        </p:txBody>
      </p:sp>
      <p:sp>
        <p:nvSpPr>
          <p:cNvPr id="153" name="Google Shape;153;p6"/>
          <p:cNvSpPr/>
          <p:nvPr/>
        </p:nvSpPr>
        <p:spPr>
          <a:xfrm>
            <a:off x="2446020" y="1997778"/>
            <a:ext cx="5310360" cy="2756621"/>
          </a:xfrm>
          <a:prstGeom prst="rect">
            <a:avLst/>
          </a:prstGeom>
          <a:solidFill>
            <a:schemeClr val="dk1"/>
          </a:solidFill>
          <a:ln cap="flat" cmpd="sng" w="9525">
            <a:solidFill>
              <a:srgbClr val="3465A4"/>
            </a:solidFill>
            <a:prstDash val="solid"/>
            <a:round/>
            <a:headEnd len="sm" w="sm" type="none"/>
            <a:tailEnd len="sm" w="sm" type="none"/>
          </a:ln>
        </p:spPr>
        <p:txBody>
          <a:bodyPr anchorCtr="0" anchor="t" bIns="33750" lIns="67500" spcFirstLastPara="1" rIns="67500" wrap="square" tIns="33750">
            <a:noAutofit/>
          </a:bodyPr>
          <a:lstStyle/>
          <a:p>
            <a:pPr indent="0" lvl="0" marL="0" marR="0" rtl="0" algn="l">
              <a:spcBef>
                <a:spcPts val="0"/>
              </a:spcBef>
              <a:spcAft>
                <a:spcPts val="0"/>
              </a:spcAft>
              <a:buNone/>
            </a:pPr>
            <a:r>
              <a:rPr lang="en-US" sz="825">
                <a:solidFill>
                  <a:schemeClr val="lt1"/>
                </a:solidFill>
                <a:latin typeface="Courier"/>
                <a:ea typeface="Courier"/>
                <a:cs typeface="Courier"/>
                <a:sym typeface="Courier"/>
              </a:rPr>
              <a:t>import gp</a:t>
            </a:r>
            <a:endParaRPr sz="825">
              <a:solidFill>
                <a:schemeClr val="lt1"/>
              </a:solidFill>
              <a:latin typeface="Courier"/>
              <a:ea typeface="Courier"/>
              <a:cs typeface="Courier"/>
              <a:sym typeface="Courier"/>
            </a:endParaRPr>
          </a:p>
          <a:p>
            <a:pPr indent="0" lvl="0" marL="0" marR="0" rtl="0" algn="l">
              <a:spcBef>
                <a:spcPts val="0"/>
              </a:spcBef>
              <a:spcAft>
                <a:spcPts val="0"/>
              </a:spcAft>
              <a:buNone/>
            </a:pPr>
            <a:r>
              <a:t/>
            </a:r>
            <a:endParaRPr sz="750">
              <a:solidFill>
                <a:schemeClr val="lt1"/>
              </a:solidFill>
              <a:latin typeface="Courier"/>
              <a:ea typeface="Courier"/>
              <a:cs typeface="Courier"/>
              <a:sym typeface="Courier"/>
            </a:endParaRPr>
          </a:p>
          <a:p>
            <a:pPr indent="0" lvl="0" marL="0" marR="0" rtl="0" algn="l">
              <a:spcBef>
                <a:spcPts val="0"/>
              </a:spcBef>
              <a:spcAft>
                <a:spcPts val="0"/>
              </a:spcAft>
              <a:buNone/>
            </a:pPr>
            <a:r>
              <a:rPr lang="en-US" sz="825">
                <a:solidFill>
                  <a:srgbClr val="FFFF00"/>
                </a:solidFill>
                <a:latin typeface="Courier"/>
                <a:ea typeface="Courier"/>
                <a:cs typeface="Courier"/>
                <a:sym typeface="Courier"/>
              </a:rPr>
              <a:t># Create a GenePattern server proxy instance</a:t>
            </a:r>
            <a:endParaRPr/>
          </a:p>
          <a:p>
            <a:pPr indent="0" lvl="0" marL="0" marR="0" rtl="0" algn="l">
              <a:spcBef>
                <a:spcPts val="0"/>
              </a:spcBef>
              <a:spcAft>
                <a:spcPts val="0"/>
              </a:spcAft>
              <a:buNone/>
            </a:pPr>
            <a:r>
              <a:rPr lang="en-US" sz="825">
                <a:solidFill>
                  <a:schemeClr val="lt1"/>
                </a:solidFill>
                <a:latin typeface="Courier"/>
                <a:ea typeface="Courier"/>
                <a:cs typeface="Courier"/>
                <a:sym typeface="Courier"/>
              </a:rPr>
              <a:t>gpserver = gp.GPServer('http://localhost:8080/gp','myusername', 'mypassword')</a:t>
            </a:r>
            <a:endParaRPr/>
          </a:p>
          <a:p>
            <a:pPr indent="0" lvl="0" marL="0" marR="0" rtl="0" algn="l">
              <a:spcBef>
                <a:spcPts val="0"/>
              </a:spcBef>
              <a:spcAft>
                <a:spcPts val="0"/>
              </a:spcAft>
              <a:buNone/>
            </a:pPr>
            <a:r>
              <a:t/>
            </a:r>
            <a:endParaRPr sz="750">
              <a:solidFill>
                <a:schemeClr val="lt1"/>
              </a:solidFill>
              <a:latin typeface="Courier"/>
              <a:ea typeface="Courier"/>
              <a:cs typeface="Courier"/>
              <a:sym typeface="Courier"/>
            </a:endParaRPr>
          </a:p>
          <a:p>
            <a:pPr indent="0" lvl="0" marL="0" marR="0" rtl="0" algn="l">
              <a:spcBef>
                <a:spcPts val="0"/>
              </a:spcBef>
              <a:spcAft>
                <a:spcPts val="0"/>
              </a:spcAft>
              <a:buNone/>
            </a:pPr>
            <a:r>
              <a:rPr lang="en-US" sz="825">
                <a:solidFill>
                  <a:srgbClr val="FFFF00"/>
                </a:solidFill>
                <a:latin typeface="Courier"/>
                <a:ea typeface="Courier"/>
                <a:cs typeface="Courier"/>
                <a:sym typeface="Courier"/>
              </a:rPr>
              <a:t># Obtain GPTask by module name</a:t>
            </a:r>
            <a:endParaRPr/>
          </a:p>
          <a:p>
            <a:pPr indent="0" lvl="0" marL="0" marR="0" rtl="0" algn="l">
              <a:spcBef>
                <a:spcPts val="0"/>
              </a:spcBef>
              <a:spcAft>
                <a:spcPts val="0"/>
              </a:spcAft>
              <a:buNone/>
            </a:pPr>
            <a:r>
              <a:rPr lang="en-US" sz="825">
                <a:solidFill>
                  <a:schemeClr val="lt1"/>
                </a:solidFill>
                <a:latin typeface="Courier"/>
                <a:ea typeface="Courier"/>
                <a:cs typeface="Courier"/>
                <a:sym typeface="Courier"/>
              </a:rPr>
              <a:t>module = gp.GPTask(gpserver, "PreprocessDataset")</a:t>
            </a:r>
            <a:endParaRPr/>
          </a:p>
          <a:p>
            <a:pPr indent="0" lvl="0" marL="0" marR="0" rtl="0" algn="l">
              <a:spcBef>
                <a:spcPts val="0"/>
              </a:spcBef>
              <a:spcAft>
                <a:spcPts val="0"/>
              </a:spcAft>
              <a:buNone/>
            </a:pPr>
            <a:r>
              <a:t/>
            </a:r>
            <a:endParaRPr sz="750">
              <a:solidFill>
                <a:schemeClr val="lt1"/>
              </a:solidFill>
              <a:latin typeface="Courier"/>
              <a:ea typeface="Courier"/>
              <a:cs typeface="Courier"/>
              <a:sym typeface="Courier"/>
            </a:endParaRPr>
          </a:p>
          <a:p>
            <a:pPr indent="0" lvl="0" marL="0" marR="0" rtl="0" algn="l">
              <a:spcBef>
                <a:spcPts val="0"/>
              </a:spcBef>
              <a:spcAft>
                <a:spcPts val="0"/>
              </a:spcAft>
              <a:buNone/>
            </a:pPr>
            <a:r>
              <a:rPr lang="en-US" sz="825">
                <a:solidFill>
                  <a:srgbClr val="FFFF00"/>
                </a:solidFill>
                <a:latin typeface="Courier"/>
                <a:ea typeface="Courier"/>
                <a:cs typeface="Courier"/>
                <a:sym typeface="Courier"/>
              </a:rPr>
              <a:t># Load module parameter data</a:t>
            </a:r>
            <a:endParaRPr/>
          </a:p>
          <a:p>
            <a:pPr indent="0" lvl="0" marL="0" marR="0" rtl="0" algn="l">
              <a:spcBef>
                <a:spcPts val="0"/>
              </a:spcBef>
              <a:spcAft>
                <a:spcPts val="0"/>
              </a:spcAft>
              <a:buNone/>
            </a:pPr>
            <a:r>
              <a:rPr lang="en-US" sz="825">
                <a:solidFill>
                  <a:schemeClr val="lt1"/>
                </a:solidFill>
                <a:latin typeface="Courier"/>
                <a:ea typeface="Courier"/>
                <a:cs typeface="Courier"/>
                <a:sym typeface="Courier"/>
              </a:rPr>
              <a:t>module.param_load()</a:t>
            </a:r>
            <a:endParaRPr/>
          </a:p>
          <a:p>
            <a:pPr indent="0" lvl="0" marL="0" marR="0" rtl="0" algn="l">
              <a:spcBef>
                <a:spcPts val="0"/>
              </a:spcBef>
              <a:spcAft>
                <a:spcPts val="0"/>
              </a:spcAft>
              <a:buNone/>
            </a:pPr>
            <a:r>
              <a:t/>
            </a:r>
            <a:endParaRPr sz="750">
              <a:solidFill>
                <a:schemeClr val="lt1"/>
              </a:solidFill>
              <a:latin typeface="Courier"/>
              <a:ea typeface="Courier"/>
              <a:cs typeface="Courier"/>
              <a:sym typeface="Courier"/>
            </a:endParaRPr>
          </a:p>
          <a:p>
            <a:pPr indent="0" lvl="0" marL="0" marR="0" rtl="0" algn="l">
              <a:spcBef>
                <a:spcPts val="0"/>
              </a:spcBef>
              <a:spcAft>
                <a:spcPts val="0"/>
              </a:spcAft>
              <a:buNone/>
            </a:pPr>
            <a:r>
              <a:rPr lang="en-US" sz="825">
                <a:solidFill>
                  <a:srgbClr val="FFFF00"/>
                </a:solidFill>
                <a:latin typeface="Courier"/>
                <a:ea typeface="Courier"/>
                <a:cs typeface="Courier"/>
                <a:sym typeface="Courier"/>
              </a:rPr>
              <a:t># Create a job specification</a:t>
            </a:r>
            <a:endParaRPr/>
          </a:p>
          <a:p>
            <a:pPr indent="0" lvl="0" marL="0" marR="0" rtl="0" algn="l">
              <a:spcBef>
                <a:spcPts val="0"/>
              </a:spcBef>
              <a:spcAft>
                <a:spcPts val="0"/>
              </a:spcAft>
              <a:buNone/>
            </a:pPr>
            <a:r>
              <a:rPr lang="en-US" sz="825">
                <a:solidFill>
                  <a:schemeClr val="lt1"/>
                </a:solidFill>
                <a:latin typeface="Courier"/>
                <a:ea typeface="Courier"/>
                <a:cs typeface="Courier"/>
                <a:sym typeface="Courier"/>
              </a:rPr>
              <a:t>job_spec = module.make_job_spec() </a:t>
            </a:r>
            <a:endParaRPr/>
          </a:p>
          <a:p>
            <a:pPr indent="0" lvl="0" marL="0" marR="0" rtl="0" algn="l">
              <a:spcBef>
                <a:spcPts val="0"/>
              </a:spcBef>
              <a:spcAft>
                <a:spcPts val="0"/>
              </a:spcAft>
              <a:buNone/>
            </a:pPr>
            <a:r>
              <a:t/>
            </a:r>
            <a:endParaRPr sz="750">
              <a:solidFill>
                <a:schemeClr val="lt1"/>
              </a:solidFill>
              <a:latin typeface="Courier"/>
              <a:ea typeface="Courier"/>
              <a:cs typeface="Courier"/>
              <a:sym typeface="Courier"/>
            </a:endParaRPr>
          </a:p>
          <a:p>
            <a:pPr indent="0" lvl="0" marL="0" marR="0" rtl="0" algn="l">
              <a:spcBef>
                <a:spcPts val="0"/>
              </a:spcBef>
              <a:spcAft>
                <a:spcPts val="0"/>
              </a:spcAft>
              <a:buNone/>
            </a:pPr>
            <a:r>
              <a:rPr lang="en-US" sz="825">
                <a:solidFill>
                  <a:srgbClr val="FFFF00"/>
                </a:solidFill>
                <a:latin typeface="Courier"/>
                <a:ea typeface="Courier"/>
                <a:cs typeface="Courier"/>
                <a:sym typeface="Courier"/>
              </a:rPr>
              <a:t># Upload a file to the server</a:t>
            </a:r>
            <a:endParaRPr/>
          </a:p>
          <a:p>
            <a:pPr indent="0" lvl="0" marL="0" marR="0" rtl="0" algn="l">
              <a:spcBef>
                <a:spcPts val="0"/>
              </a:spcBef>
              <a:spcAft>
                <a:spcPts val="0"/>
              </a:spcAft>
              <a:buNone/>
            </a:pPr>
            <a:r>
              <a:rPr lang="en-US" sz="825">
                <a:solidFill>
                  <a:schemeClr val="lt1"/>
                </a:solidFill>
                <a:latin typeface="Courier"/>
                <a:ea typeface="Courier"/>
                <a:cs typeface="Courier"/>
                <a:sym typeface="Courier"/>
              </a:rPr>
              <a:t>uploaded_file = gpserver.upload_file("file_name", "/path/to/the/file/file_name") </a:t>
            </a:r>
            <a:endParaRPr/>
          </a:p>
          <a:p>
            <a:pPr indent="0" lvl="0" marL="0" marR="0" rtl="0" algn="l">
              <a:spcBef>
                <a:spcPts val="0"/>
              </a:spcBef>
              <a:spcAft>
                <a:spcPts val="0"/>
              </a:spcAft>
              <a:buNone/>
            </a:pPr>
            <a:r>
              <a:rPr lang="en-US" sz="825">
                <a:solidFill>
                  <a:schemeClr val="lt1"/>
                </a:solidFill>
                <a:latin typeface="Courier"/>
                <a:ea typeface="Courier"/>
                <a:cs typeface="Courier"/>
                <a:sym typeface="Courier"/>
              </a:rPr>
              <a:t>job_spec.set_parameter("input.filename", uploaded_file.get_url())</a:t>
            </a:r>
            <a:endParaRPr/>
          </a:p>
          <a:p>
            <a:pPr indent="0" lvl="0" marL="0" marR="0" rtl="0" algn="l">
              <a:spcBef>
                <a:spcPts val="0"/>
              </a:spcBef>
              <a:spcAft>
                <a:spcPts val="0"/>
              </a:spcAft>
              <a:buNone/>
            </a:pPr>
            <a:r>
              <a:t/>
            </a:r>
            <a:endParaRPr sz="750">
              <a:solidFill>
                <a:schemeClr val="lt1"/>
              </a:solidFill>
              <a:latin typeface="Courier"/>
              <a:ea typeface="Courier"/>
              <a:cs typeface="Courier"/>
              <a:sym typeface="Courier"/>
            </a:endParaRPr>
          </a:p>
          <a:p>
            <a:pPr indent="0" lvl="0" marL="0" marR="0" rtl="0" algn="l">
              <a:spcBef>
                <a:spcPts val="0"/>
              </a:spcBef>
              <a:spcAft>
                <a:spcPts val="0"/>
              </a:spcAft>
              <a:buNone/>
            </a:pPr>
            <a:r>
              <a:rPr lang="en-US" sz="825">
                <a:solidFill>
                  <a:srgbClr val="FFFF00"/>
                </a:solidFill>
                <a:latin typeface="Courier"/>
                <a:ea typeface="Courier"/>
                <a:cs typeface="Courier"/>
                <a:sym typeface="Courier"/>
              </a:rPr>
              <a:t># Submit the job to the GenePattern server</a:t>
            </a:r>
            <a:endParaRPr/>
          </a:p>
          <a:p>
            <a:pPr indent="0" lvl="0" marL="0" marR="0" rtl="0" algn="l">
              <a:spcBef>
                <a:spcPts val="0"/>
              </a:spcBef>
              <a:spcAft>
                <a:spcPts val="0"/>
              </a:spcAft>
              <a:buNone/>
            </a:pPr>
            <a:r>
              <a:rPr lang="en-US" sz="825">
                <a:solidFill>
                  <a:schemeClr val="lt1"/>
                </a:solidFill>
                <a:latin typeface="Courier"/>
                <a:ea typeface="Courier"/>
                <a:cs typeface="Courier"/>
                <a:sym typeface="Courier"/>
              </a:rPr>
              <a:t>job = gpserver.run_job(job_spec)</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8"/>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300"/>
              <a:buFont typeface="Arial"/>
              <a:buNone/>
            </a:pPr>
            <a:r>
              <a:rPr lang="en-US">
                <a:latin typeface="Arial"/>
                <a:ea typeface="Arial"/>
                <a:cs typeface="Arial"/>
                <a:sym typeface="Arial"/>
              </a:rPr>
              <a:t>Resources</a:t>
            </a:r>
            <a:endParaRPr/>
          </a:p>
        </p:txBody>
      </p:sp>
      <p:graphicFrame>
        <p:nvGraphicFramePr>
          <p:cNvPr id="159" name="Google Shape;159;p8"/>
          <p:cNvGraphicFramePr/>
          <p:nvPr/>
        </p:nvGraphicFramePr>
        <p:xfrm>
          <a:off x="1476103" y="1376499"/>
          <a:ext cx="3000000" cy="3000000"/>
        </p:xfrm>
        <a:graphic>
          <a:graphicData uri="http://schemas.openxmlformats.org/drawingml/2006/table">
            <a:tbl>
              <a:tblPr bandRow="1" firstRow="1">
                <a:noFill/>
                <a:tableStyleId>{7AEF357A-DB51-4C41-8F37-41982AFEED4D}</a:tableStyleId>
              </a:tblPr>
              <a:tblGrid>
                <a:gridCol w="3086100"/>
                <a:gridCol w="3086100"/>
              </a:tblGrid>
              <a:tr h="278125">
                <a:tc>
                  <a:txBody>
                    <a:bodyPr/>
                    <a:lstStyle/>
                    <a:p>
                      <a:pPr indent="0" lvl="0" marL="0" marR="0" rtl="0" algn="l">
                        <a:spcBef>
                          <a:spcPts val="0"/>
                        </a:spcBef>
                        <a:spcAft>
                          <a:spcPts val="0"/>
                        </a:spcAft>
                        <a:buNone/>
                      </a:pPr>
                      <a:r>
                        <a:rPr lang="en-US" sz="1000" u="none" cap="none" strike="noStrike"/>
                        <a:t>TOOL</a:t>
                      </a:r>
                      <a:endParaRPr/>
                    </a:p>
                  </a:txBody>
                  <a:tcPr marT="34300" marB="34300" marR="68575" marL="68575"/>
                </a:tc>
                <a:tc>
                  <a:txBody>
                    <a:bodyPr/>
                    <a:lstStyle/>
                    <a:p>
                      <a:pPr indent="0" lvl="0" marL="0" marR="0" rtl="0" algn="l">
                        <a:spcBef>
                          <a:spcPts val="0"/>
                        </a:spcBef>
                        <a:spcAft>
                          <a:spcPts val="0"/>
                        </a:spcAft>
                        <a:buNone/>
                      </a:pPr>
                      <a:r>
                        <a:rPr lang="en-US" sz="1000"/>
                        <a:t>URL</a:t>
                      </a:r>
                      <a:endParaRPr/>
                    </a:p>
                  </a:txBody>
                  <a:tcPr marT="34300" marB="34300" marR="68575" marL="68575"/>
                </a:tc>
              </a:tr>
              <a:tr h="278125">
                <a:tc>
                  <a:txBody>
                    <a:bodyPr/>
                    <a:lstStyle/>
                    <a:p>
                      <a:pPr indent="0" lvl="0" marL="0" marR="0" rtl="0" algn="l">
                        <a:spcBef>
                          <a:spcPts val="0"/>
                        </a:spcBef>
                        <a:spcAft>
                          <a:spcPts val="0"/>
                        </a:spcAft>
                        <a:buNone/>
                      </a:pPr>
                      <a:r>
                        <a:rPr lang="en-US" sz="1000"/>
                        <a:t>GenePattern</a:t>
                      </a:r>
                      <a:endParaRPr sz="1000"/>
                    </a:p>
                  </a:txBody>
                  <a:tcPr marT="34300" marB="34300" marR="68575" marL="68575"/>
                </a:tc>
                <a:tc>
                  <a:txBody>
                    <a:bodyPr/>
                    <a:lstStyle/>
                    <a:p>
                      <a:pPr indent="0" lvl="0" marL="0" marR="0" rtl="0" algn="l">
                        <a:spcBef>
                          <a:spcPts val="0"/>
                        </a:spcBef>
                        <a:spcAft>
                          <a:spcPts val="0"/>
                        </a:spcAft>
                        <a:buNone/>
                      </a:pPr>
                      <a:r>
                        <a:rPr lang="en-US" sz="1000" u="sng">
                          <a:solidFill>
                            <a:schemeClr val="hlink"/>
                          </a:solidFill>
                          <a:hlinkClick r:id="rId3"/>
                        </a:rPr>
                        <a:t>www.genepattern.org</a:t>
                      </a:r>
                      <a:endParaRPr sz="1000"/>
                    </a:p>
                  </a:txBody>
                  <a:tcPr marT="34300" marB="34300" marR="68575" marL="68575"/>
                </a:tc>
              </a:tr>
              <a:tr h="278125">
                <a:tc>
                  <a:txBody>
                    <a:bodyPr/>
                    <a:lstStyle/>
                    <a:p>
                      <a:pPr indent="0" lvl="0" marL="0" marR="0" rtl="0" algn="l">
                        <a:spcBef>
                          <a:spcPts val="0"/>
                        </a:spcBef>
                        <a:spcAft>
                          <a:spcPts val="0"/>
                        </a:spcAft>
                        <a:buNone/>
                      </a:pPr>
                      <a:r>
                        <a:rPr lang="en-US" sz="1000"/>
                        <a:t>g2nb</a:t>
                      </a:r>
                      <a:endParaRPr/>
                    </a:p>
                  </a:txBody>
                  <a:tcPr marT="34300" marB="34300" marR="68575" marL="68575"/>
                </a:tc>
                <a:tc>
                  <a:txBody>
                    <a:bodyPr/>
                    <a:lstStyle/>
                    <a:p>
                      <a:pPr indent="0" lvl="0" marL="0" marR="0" rtl="0" algn="l">
                        <a:spcBef>
                          <a:spcPts val="0"/>
                        </a:spcBef>
                        <a:spcAft>
                          <a:spcPts val="0"/>
                        </a:spcAft>
                        <a:buNone/>
                      </a:pPr>
                      <a:r>
                        <a:rPr lang="en-US" sz="1000" u="sng">
                          <a:solidFill>
                            <a:schemeClr val="hlink"/>
                          </a:solidFill>
                          <a:hlinkClick r:id="rId4"/>
                        </a:rPr>
                        <a:t>www.g2nb.org</a:t>
                      </a:r>
                      <a:endParaRPr sz="1000"/>
                    </a:p>
                  </a:txBody>
                  <a:tcPr marT="34300" marB="34300" marR="68575" marL="68575"/>
                </a:tc>
              </a:tr>
              <a:tr h="278125">
                <a:tc>
                  <a:txBody>
                    <a:bodyPr/>
                    <a:lstStyle/>
                    <a:p>
                      <a:pPr indent="0" lvl="0" marL="0" marR="0" rtl="0" algn="l">
                        <a:spcBef>
                          <a:spcPts val="0"/>
                        </a:spcBef>
                        <a:spcAft>
                          <a:spcPts val="0"/>
                        </a:spcAft>
                        <a:buNone/>
                      </a:pPr>
                      <a:r>
                        <a:rPr lang="en-US" sz="1000"/>
                        <a:t>IGV</a:t>
                      </a:r>
                      <a:endParaRPr/>
                    </a:p>
                  </a:txBody>
                  <a:tcPr marT="34300" marB="34300" marR="68575" marL="68575"/>
                </a:tc>
                <a:tc>
                  <a:txBody>
                    <a:bodyPr/>
                    <a:lstStyle/>
                    <a:p>
                      <a:pPr indent="0" lvl="0" marL="0" marR="0" rtl="0" algn="l">
                        <a:spcBef>
                          <a:spcPts val="0"/>
                        </a:spcBef>
                        <a:spcAft>
                          <a:spcPts val="0"/>
                        </a:spcAft>
                        <a:buNone/>
                      </a:pPr>
                      <a:r>
                        <a:rPr lang="en-US" sz="1000" u="sng">
                          <a:solidFill>
                            <a:schemeClr val="hlink"/>
                          </a:solidFill>
                          <a:hlinkClick r:id="rId5"/>
                        </a:rPr>
                        <a:t>www.igv.org</a:t>
                      </a:r>
                      <a:endParaRPr sz="1000"/>
                    </a:p>
                  </a:txBody>
                  <a:tcPr marT="34300" marB="34300" marR="68575" marL="68575"/>
                </a:tc>
              </a:tr>
              <a:tr h="278125">
                <a:tc>
                  <a:txBody>
                    <a:bodyPr/>
                    <a:lstStyle/>
                    <a:p>
                      <a:pPr indent="0" lvl="0" marL="0" marR="0" rtl="0" algn="l">
                        <a:spcBef>
                          <a:spcPts val="0"/>
                        </a:spcBef>
                        <a:spcAft>
                          <a:spcPts val="0"/>
                        </a:spcAft>
                        <a:buNone/>
                      </a:pPr>
                      <a:r>
                        <a:rPr lang="en-US" sz="1000"/>
                        <a:t>GSEA and MSigDB</a:t>
                      </a:r>
                      <a:endParaRPr sz="1000"/>
                    </a:p>
                  </a:txBody>
                  <a:tcPr marT="34300" marB="34300" marR="68575" marL="68575"/>
                </a:tc>
                <a:tc>
                  <a:txBody>
                    <a:bodyPr/>
                    <a:lstStyle/>
                    <a:p>
                      <a:pPr indent="0" lvl="0" marL="0" marR="0" rtl="0" algn="l">
                        <a:spcBef>
                          <a:spcPts val="0"/>
                        </a:spcBef>
                        <a:spcAft>
                          <a:spcPts val="0"/>
                        </a:spcAft>
                        <a:buNone/>
                      </a:pPr>
                      <a:r>
                        <a:rPr lang="en-US" sz="1000" u="sng">
                          <a:solidFill>
                            <a:schemeClr val="hlink"/>
                          </a:solidFill>
                          <a:hlinkClick r:id="rId6"/>
                        </a:rPr>
                        <a:t>www.gsea-msigdb.org</a:t>
                      </a:r>
                      <a:endParaRPr sz="1000"/>
                    </a:p>
                  </a:txBody>
                  <a:tcPr marT="34300" marB="34300" marR="68575" marL="6857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9"/>
          <p:cNvSpPr txBox="1"/>
          <p:nvPr/>
        </p:nvSpPr>
        <p:spPr>
          <a:xfrm>
            <a:off x="1143000" y="204401"/>
            <a:ext cx="6858000" cy="60016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3300">
                <a:solidFill>
                  <a:schemeClr val="dk1"/>
                </a:solidFill>
                <a:latin typeface="Calibri"/>
                <a:ea typeface="Calibri"/>
                <a:cs typeface="Calibri"/>
                <a:sym typeface="Calibri"/>
              </a:rPr>
              <a:t>Keep in touch!</a:t>
            </a:r>
            <a:endParaRPr/>
          </a:p>
        </p:txBody>
      </p:sp>
      <p:graphicFrame>
        <p:nvGraphicFramePr>
          <p:cNvPr id="165" name="Google Shape;165;p9"/>
          <p:cNvGraphicFramePr/>
          <p:nvPr/>
        </p:nvGraphicFramePr>
        <p:xfrm>
          <a:off x="1174102" y="1276350"/>
          <a:ext cx="3000000" cy="3000000"/>
        </p:xfrm>
        <a:graphic>
          <a:graphicData uri="http://schemas.openxmlformats.org/drawingml/2006/table">
            <a:tbl>
              <a:tblPr bandRow="1">
                <a:noFill/>
                <a:tableStyleId>{7AEF357A-DB51-4C41-8F37-41982AFEED4D}</a:tableStyleId>
              </a:tblPr>
              <a:tblGrid>
                <a:gridCol w="3197300"/>
                <a:gridCol w="3660700"/>
              </a:tblGrid>
              <a:tr h="370850">
                <a:tc>
                  <a:txBody>
                    <a:bodyPr/>
                    <a:lstStyle/>
                    <a:p>
                      <a:pPr indent="0" lvl="0" marL="7938" marR="0" rtl="0" algn="l">
                        <a:lnSpc>
                          <a:spcPct val="90000"/>
                        </a:lnSpc>
                        <a:spcBef>
                          <a:spcPts val="0"/>
                        </a:spcBef>
                        <a:spcAft>
                          <a:spcPts val="0"/>
                        </a:spcAft>
                        <a:buNone/>
                      </a:pPr>
                      <a:r>
                        <a:rPr lang="en-US" sz="1350"/>
                        <a:t>Online forum for feature requests, bug reports, and general help</a:t>
                      </a:r>
                      <a:endParaRPr/>
                    </a:p>
                  </a:txBody>
                  <a:tcPr marT="45725" marB="45725" marR="91450" marL="91450" anchor="ctr"/>
                </a:tc>
                <a:tc>
                  <a:txBody>
                    <a:bodyPr/>
                    <a:lstStyle/>
                    <a:p>
                      <a:pPr indent="0" lvl="0" marL="0" marR="0" rtl="0" algn="l">
                        <a:lnSpc>
                          <a:spcPct val="100000"/>
                        </a:lnSpc>
                        <a:spcBef>
                          <a:spcPts val="0"/>
                        </a:spcBef>
                        <a:spcAft>
                          <a:spcPts val="0"/>
                        </a:spcAft>
                        <a:buClr>
                          <a:schemeClr val="dk1"/>
                        </a:buClr>
                        <a:buSzPts val="1350"/>
                        <a:buFont typeface="Calibri"/>
                        <a:buNone/>
                      </a:pPr>
                      <a:r>
                        <a:rPr lang="en-US" sz="1350" u="sng">
                          <a:solidFill>
                            <a:schemeClr val="hlink"/>
                          </a:solidFill>
                          <a:hlinkClick r:id="rId3"/>
                        </a:rPr>
                        <a:t>https://groups.google.com/g/genepattern-help</a:t>
                      </a:r>
                      <a:endParaRPr sz="1350"/>
                    </a:p>
                  </a:txBody>
                  <a:tcPr marT="45725" marB="45725" marR="91450" marL="91450" anchor="ctr"/>
                </a:tc>
              </a:tr>
              <a:tr h="370850">
                <a:tc>
                  <a:txBody>
                    <a:bodyPr/>
                    <a:lstStyle/>
                    <a:p>
                      <a:pPr indent="0" lvl="0" marL="0" marR="0" rtl="0" algn="l">
                        <a:lnSpc>
                          <a:spcPct val="100000"/>
                        </a:lnSpc>
                        <a:spcBef>
                          <a:spcPts val="0"/>
                        </a:spcBef>
                        <a:spcAft>
                          <a:spcPts val="0"/>
                        </a:spcAft>
                        <a:buClr>
                          <a:schemeClr val="dk1"/>
                        </a:buClr>
                        <a:buSzPts val="1350"/>
                        <a:buFont typeface="Calibri"/>
                        <a:buNone/>
                      </a:pPr>
                      <a:r>
                        <a:rPr lang="en-US" sz="1350"/>
                        <a:t>Mailing list to receive GenePattern news</a:t>
                      </a:r>
                      <a:endParaRPr/>
                    </a:p>
                  </a:txBody>
                  <a:tcPr marT="45725" marB="45725" marR="91450" marL="91450" anchor="ctr"/>
                </a:tc>
                <a:tc>
                  <a:txBody>
                    <a:bodyPr/>
                    <a:lstStyle/>
                    <a:p>
                      <a:pPr indent="0" lvl="0" marL="0" marR="0" rtl="0" algn="l">
                        <a:spcBef>
                          <a:spcPts val="0"/>
                        </a:spcBef>
                        <a:spcAft>
                          <a:spcPts val="0"/>
                        </a:spcAft>
                        <a:buNone/>
                      </a:pPr>
                      <a:r>
                        <a:rPr lang="en-US" sz="1350" u="sng">
                          <a:solidFill>
                            <a:schemeClr val="hlink"/>
                          </a:solidFill>
                          <a:hlinkClick r:id="rId4"/>
                        </a:rPr>
                        <a:t>www.genepattern.org/gp_mail.html</a:t>
                      </a:r>
                      <a:endParaRPr sz="1350"/>
                    </a:p>
                  </a:txBody>
                  <a:tcPr marT="45725" marB="45725" marR="91450" marL="91450" anchor="ctr"/>
                </a:tc>
              </a:tr>
              <a:tr h="370850">
                <a:tc>
                  <a:txBody>
                    <a:bodyPr/>
                    <a:lstStyle/>
                    <a:p>
                      <a:pPr indent="0" lvl="0" marL="461963" marR="0" rtl="0" algn="l">
                        <a:spcBef>
                          <a:spcPts val="0"/>
                        </a:spcBef>
                        <a:spcAft>
                          <a:spcPts val="0"/>
                        </a:spcAft>
                        <a:buNone/>
                      </a:pPr>
                      <a:r>
                        <a:t/>
                      </a:r>
                      <a:endParaRPr sz="1350"/>
                    </a:p>
                    <a:p>
                      <a:pPr indent="0" lvl="0" marL="685800" marR="0" rtl="0" algn="l">
                        <a:spcBef>
                          <a:spcPts val="0"/>
                        </a:spcBef>
                        <a:spcAft>
                          <a:spcPts val="0"/>
                        </a:spcAft>
                        <a:buNone/>
                      </a:pPr>
                      <a:r>
                        <a:rPr lang="en-US" sz="1350"/>
                        <a:t>X/Twitter</a:t>
                      </a:r>
                      <a:endParaRPr/>
                    </a:p>
                    <a:p>
                      <a:pPr indent="0" lvl="0" marL="461963" marR="0" rtl="0" algn="l">
                        <a:spcBef>
                          <a:spcPts val="0"/>
                        </a:spcBef>
                        <a:spcAft>
                          <a:spcPts val="0"/>
                        </a:spcAft>
                        <a:buNone/>
                      </a:pPr>
                      <a:r>
                        <a:t/>
                      </a:r>
                      <a:endParaRPr sz="1350"/>
                    </a:p>
                  </a:txBody>
                  <a:tcPr marT="45725" marB="45725" marR="91450" marL="91450"/>
                </a:tc>
                <a:tc>
                  <a:txBody>
                    <a:bodyPr/>
                    <a:lstStyle/>
                    <a:p>
                      <a:pPr indent="0" lvl="0" marL="0" marR="0" rtl="0" algn="l">
                        <a:spcBef>
                          <a:spcPts val="0"/>
                        </a:spcBef>
                        <a:spcAft>
                          <a:spcPts val="0"/>
                        </a:spcAft>
                        <a:buNone/>
                      </a:pPr>
                      <a:r>
                        <a:t/>
                      </a:r>
                      <a:endParaRPr sz="1350"/>
                    </a:p>
                    <a:p>
                      <a:pPr indent="0" lvl="0" marL="0" marR="0" rtl="0" algn="l">
                        <a:spcBef>
                          <a:spcPts val="0"/>
                        </a:spcBef>
                        <a:spcAft>
                          <a:spcPts val="0"/>
                        </a:spcAft>
                        <a:buNone/>
                      </a:pPr>
                      <a:r>
                        <a:rPr lang="en-US" sz="1350"/>
                        <a:t>@GenePattern</a:t>
                      </a:r>
                      <a:endParaRPr sz="1350"/>
                    </a:p>
                  </a:txBody>
                  <a:tcPr marT="45725" marB="45725" marR="91450" marL="91450"/>
                </a:tc>
              </a:tr>
              <a:tr h="370850">
                <a:tc>
                  <a:txBody>
                    <a:bodyPr/>
                    <a:lstStyle/>
                    <a:p>
                      <a:pPr indent="0" lvl="0" marL="461963" marR="0" rtl="0" algn="l">
                        <a:spcBef>
                          <a:spcPts val="0"/>
                        </a:spcBef>
                        <a:spcAft>
                          <a:spcPts val="0"/>
                        </a:spcAft>
                        <a:buNone/>
                      </a:pPr>
                      <a:r>
                        <a:t/>
                      </a:r>
                      <a:endParaRPr sz="1350"/>
                    </a:p>
                    <a:p>
                      <a:pPr indent="0" lvl="0" marL="685800" marR="0" rtl="0" algn="l">
                        <a:spcBef>
                          <a:spcPts val="0"/>
                        </a:spcBef>
                        <a:spcAft>
                          <a:spcPts val="0"/>
                        </a:spcAft>
                        <a:buNone/>
                      </a:pPr>
                      <a:r>
                        <a:rPr lang="en-US" sz="1350"/>
                        <a:t>Mastodon</a:t>
                      </a:r>
                      <a:endParaRPr/>
                    </a:p>
                    <a:p>
                      <a:pPr indent="0" lvl="0" marL="461963" marR="0" rtl="0" algn="l">
                        <a:spcBef>
                          <a:spcPts val="0"/>
                        </a:spcBef>
                        <a:spcAft>
                          <a:spcPts val="0"/>
                        </a:spcAft>
                        <a:buNone/>
                      </a:pPr>
                      <a:r>
                        <a:t/>
                      </a:r>
                      <a:endParaRPr sz="1350"/>
                    </a:p>
                  </a:txBody>
                  <a:tcPr marT="45725" marB="45725" marR="91450" marL="91450"/>
                </a:tc>
                <a:tc>
                  <a:txBody>
                    <a:bodyPr/>
                    <a:lstStyle/>
                    <a:p>
                      <a:pPr indent="0" lvl="0" marL="0" marR="0" rtl="0" algn="l">
                        <a:spcBef>
                          <a:spcPts val="0"/>
                        </a:spcBef>
                        <a:spcAft>
                          <a:spcPts val="0"/>
                        </a:spcAft>
                        <a:buNone/>
                      </a:pPr>
                      <a:r>
                        <a:t/>
                      </a:r>
                      <a:endParaRPr sz="1350"/>
                    </a:p>
                    <a:p>
                      <a:pPr indent="0" lvl="0" marL="0" marR="0" rtl="0" algn="l">
                        <a:spcBef>
                          <a:spcPts val="0"/>
                        </a:spcBef>
                        <a:spcAft>
                          <a:spcPts val="0"/>
                        </a:spcAft>
                        <a:buNone/>
                      </a:pPr>
                      <a:r>
                        <a:rPr lang="en-US" sz="1350"/>
                        <a:t>genepattern</a:t>
                      </a:r>
                      <a:endParaRPr sz="1350"/>
                    </a:p>
                  </a:txBody>
                  <a:tcPr marT="45725" marB="45725" marR="91450" marL="91450"/>
                </a:tc>
              </a:tr>
            </a:tbl>
          </a:graphicData>
        </a:graphic>
      </p:graphicFrame>
      <p:pic>
        <p:nvPicPr>
          <p:cNvPr id="166" name="Google Shape;166;p9"/>
          <p:cNvPicPr preferRelativeResize="0"/>
          <p:nvPr/>
        </p:nvPicPr>
        <p:blipFill rotWithShape="1">
          <a:blip r:embed="rId5">
            <a:alphaModFix/>
          </a:blip>
          <a:srcRect b="0" l="0" r="0" t="0"/>
          <a:stretch/>
        </p:blipFill>
        <p:spPr>
          <a:xfrm>
            <a:off x="1356179" y="2333867"/>
            <a:ext cx="396421" cy="396421"/>
          </a:xfrm>
          <a:prstGeom prst="rect">
            <a:avLst/>
          </a:prstGeom>
          <a:noFill/>
          <a:ln>
            <a:noFill/>
          </a:ln>
        </p:spPr>
      </p:pic>
      <p:pic>
        <p:nvPicPr>
          <p:cNvPr descr="Mastodon" id="167" name="Google Shape;167;p9"/>
          <p:cNvPicPr preferRelativeResize="0"/>
          <p:nvPr/>
        </p:nvPicPr>
        <p:blipFill rotWithShape="1">
          <a:blip r:embed="rId6">
            <a:alphaModFix/>
          </a:blip>
          <a:srcRect b="0" l="0" r="73201" t="0"/>
          <a:stretch/>
        </p:blipFill>
        <p:spPr>
          <a:xfrm>
            <a:off x="1311490" y="2966181"/>
            <a:ext cx="488935" cy="46177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0"/>
          <p:cNvSpPr txBox="1"/>
          <p:nvPr>
            <p:ph idx="4294967295" type="title"/>
          </p:nvPr>
        </p:nvSpPr>
        <p:spPr>
          <a:xfrm>
            <a:off x="1318617" y="265467"/>
            <a:ext cx="6506765" cy="491729"/>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300"/>
              <a:buFont typeface="Calibri"/>
              <a:buNone/>
            </a:pPr>
            <a:r>
              <a:rPr b="1" lang="en-US"/>
              <a:t>Our Team</a:t>
            </a:r>
            <a:endParaRPr/>
          </a:p>
        </p:txBody>
      </p:sp>
      <p:sp>
        <p:nvSpPr>
          <p:cNvPr id="174" name="Google Shape;174;p10"/>
          <p:cNvSpPr txBox="1"/>
          <p:nvPr/>
        </p:nvSpPr>
        <p:spPr>
          <a:xfrm>
            <a:off x="5143500" y="2400300"/>
            <a:ext cx="1885950" cy="55399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500">
              <a:solidFill>
                <a:srgbClr val="0070C0"/>
              </a:solidFill>
              <a:latin typeface="Calibri"/>
              <a:ea typeface="Calibri"/>
              <a:cs typeface="Calibri"/>
              <a:sym typeface="Calibri"/>
            </a:endParaRPr>
          </a:p>
          <a:p>
            <a:pPr indent="0" lvl="0" marL="0" marR="0" rtl="0" algn="l">
              <a:spcBef>
                <a:spcPts val="0"/>
              </a:spcBef>
              <a:spcAft>
                <a:spcPts val="0"/>
              </a:spcAft>
              <a:buNone/>
            </a:pPr>
            <a:r>
              <a:t/>
            </a:r>
            <a:endParaRPr sz="1500">
              <a:solidFill>
                <a:srgbClr val="0070C0"/>
              </a:solidFill>
              <a:latin typeface="Calibri"/>
              <a:ea typeface="Calibri"/>
              <a:cs typeface="Calibri"/>
              <a:sym typeface="Calibri"/>
            </a:endParaRPr>
          </a:p>
        </p:txBody>
      </p:sp>
      <p:sp>
        <p:nvSpPr>
          <p:cNvPr id="175" name="Google Shape;175;p10"/>
          <p:cNvSpPr txBox="1"/>
          <p:nvPr/>
        </p:nvSpPr>
        <p:spPr>
          <a:xfrm>
            <a:off x="1600200" y="3493038"/>
            <a:ext cx="5886450" cy="138499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100">
                <a:solidFill>
                  <a:srgbClr val="0070C0"/>
                </a:solidFill>
                <a:latin typeface="Calibri"/>
                <a:ea typeface="Calibri"/>
                <a:cs typeface="Calibri"/>
                <a:sym typeface="Calibri"/>
              </a:rPr>
              <a:t>PI</a:t>
            </a:r>
            <a:endParaRPr sz="1800">
              <a:solidFill>
                <a:srgbClr val="0070C0"/>
              </a:solidFill>
              <a:latin typeface="Calibri"/>
              <a:ea typeface="Calibri"/>
              <a:cs typeface="Calibri"/>
              <a:sym typeface="Calibri"/>
            </a:endParaRPr>
          </a:p>
          <a:p>
            <a:pPr indent="0" lvl="0" marL="0" marR="0" rtl="0" algn="ctr">
              <a:spcBef>
                <a:spcPts val="0"/>
              </a:spcBef>
              <a:spcAft>
                <a:spcPts val="0"/>
              </a:spcAft>
              <a:buNone/>
            </a:pPr>
            <a:r>
              <a:rPr lang="en-US" sz="2100">
                <a:solidFill>
                  <a:schemeClr val="dk1"/>
                </a:solidFill>
                <a:latin typeface="Calibri"/>
                <a:ea typeface="Calibri"/>
                <a:cs typeface="Calibri"/>
                <a:sym typeface="Calibri"/>
              </a:rPr>
              <a:t>Jill P.Mesirov</a:t>
            </a:r>
            <a:endParaRPr sz="2100">
              <a:solidFill>
                <a:schemeClr val="dk1"/>
              </a:solidFill>
              <a:latin typeface="Calibri"/>
              <a:ea typeface="Calibri"/>
              <a:cs typeface="Calibri"/>
              <a:sym typeface="Calibri"/>
            </a:endParaRPr>
          </a:p>
          <a:p>
            <a:pPr indent="0" lvl="0" marL="0" marR="0" rtl="0" algn="ctr">
              <a:spcBef>
                <a:spcPts val="0"/>
              </a:spcBef>
              <a:spcAft>
                <a:spcPts val="0"/>
              </a:spcAft>
              <a:buNone/>
            </a:pPr>
            <a:r>
              <a:t/>
            </a:r>
            <a:endParaRPr sz="2100">
              <a:solidFill>
                <a:schemeClr val="dk1"/>
              </a:solidFill>
              <a:latin typeface="Calibri"/>
              <a:ea typeface="Calibri"/>
              <a:cs typeface="Calibri"/>
              <a:sym typeface="Calibri"/>
            </a:endParaRPr>
          </a:p>
          <a:p>
            <a:pPr indent="0" lvl="0" marL="0" marR="0" rtl="0" algn="ctr">
              <a:spcBef>
                <a:spcPts val="0"/>
              </a:spcBef>
              <a:spcAft>
                <a:spcPts val="0"/>
              </a:spcAft>
              <a:buNone/>
            </a:pPr>
            <a:r>
              <a:rPr lang="en-US" sz="2100">
                <a:solidFill>
                  <a:schemeClr val="dk1"/>
                </a:solidFill>
                <a:latin typeface="Calibri"/>
                <a:ea typeface="Calibri"/>
                <a:cs typeface="Calibri"/>
                <a:sym typeface="Calibri"/>
              </a:rPr>
              <a:t>www.mesirovlab.org</a:t>
            </a:r>
            <a:endParaRPr sz="2100">
              <a:solidFill>
                <a:schemeClr val="dk1"/>
              </a:solidFill>
              <a:latin typeface="Calibri"/>
              <a:ea typeface="Calibri"/>
              <a:cs typeface="Calibri"/>
              <a:sym typeface="Calibri"/>
            </a:endParaRPr>
          </a:p>
        </p:txBody>
      </p:sp>
      <p:sp>
        <p:nvSpPr>
          <p:cNvPr id="176" name="Google Shape;176;p10"/>
          <p:cNvSpPr txBox="1"/>
          <p:nvPr/>
        </p:nvSpPr>
        <p:spPr>
          <a:xfrm>
            <a:off x="5143500" y="1028701"/>
            <a:ext cx="2228850" cy="63363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500">
              <a:solidFill>
                <a:schemeClr val="accent1"/>
              </a:solidFill>
              <a:latin typeface="Calibri"/>
              <a:ea typeface="Calibri"/>
              <a:cs typeface="Calibri"/>
              <a:sym typeface="Calibri"/>
            </a:endParaRPr>
          </a:p>
          <a:p>
            <a:pPr indent="0" lvl="0" marL="0" marR="0" rtl="0" algn="l">
              <a:lnSpc>
                <a:spcPct val="150000"/>
              </a:lnSpc>
              <a:spcBef>
                <a:spcPts val="0"/>
              </a:spcBef>
              <a:spcAft>
                <a:spcPts val="0"/>
              </a:spcAft>
              <a:buNone/>
            </a:pPr>
            <a:r>
              <a:t/>
            </a:r>
            <a:endParaRPr sz="1500">
              <a:solidFill>
                <a:srgbClr val="0070C0"/>
              </a:solidFill>
              <a:latin typeface="Calibri"/>
              <a:ea typeface="Calibri"/>
              <a:cs typeface="Calibri"/>
              <a:sym typeface="Calibri"/>
            </a:endParaRPr>
          </a:p>
        </p:txBody>
      </p:sp>
      <p:sp>
        <p:nvSpPr>
          <p:cNvPr id="177" name="Google Shape;177;p10"/>
          <p:cNvSpPr txBox="1"/>
          <p:nvPr/>
        </p:nvSpPr>
        <p:spPr>
          <a:xfrm>
            <a:off x="4305300" y="1634665"/>
            <a:ext cx="2724150" cy="175432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Jim Robinson</a:t>
            </a:r>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Thorin Tabor</a:t>
            </a:r>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Pablo Tamayo</a:t>
            </a:r>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Helga Thorvaldsdottìr</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Alex Wenzel</a:t>
            </a:r>
            <a:endParaRPr/>
          </a:p>
          <a:p>
            <a:pPr indent="0" lvl="0" marL="0" marR="0" rtl="0" algn="ctr">
              <a:spcBef>
                <a:spcPts val="0"/>
              </a:spcBef>
              <a:spcAft>
                <a:spcPts val="0"/>
              </a:spcAft>
              <a:buNone/>
            </a:pPr>
            <a:r>
              <a:t/>
            </a:r>
            <a:endParaRPr sz="1800">
              <a:solidFill>
                <a:schemeClr val="dk2"/>
              </a:solidFill>
              <a:latin typeface="Calibri"/>
              <a:ea typeface="Calibri"/>
              <a:cs typeface="Calibri"/>
              <a:sym typeface="Calibri"/>
            </a:endParaRPr>
          </a:p>
        </p:txBody>
      </p:sp>
      <p:sp>
        <p:nvSpPr>
          <p:cNvPr id="178" name="Google Shape;178;p10"/>
          <p:cNvSpPr txBox="1"/>
          <p:nvPr/>
        </p:nvSpPr>
        <p:spPr>
          <a:xfrm>
            <a:off x="1952625" y="1634665"/>
            <a:ext cx="2590800" cy="147732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Anthony Castanza</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Edwin Huang</a:t>
            </a:r>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Forrest Kim</a:t>
            </a:r>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Ted Liefeld</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Michael Reich</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2015-12-10T20:11:16Z</dcterms:created>
  <dc:creator>Barbara Hill Meyers</dc:creator>
</cp:coreProperties>
</file>